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28"/>
  </p:notesMasterIdLst>
  <p:sldIdLst>
    <p:sldId id="261" r:id="rId2"/>
    <p:sldId id="265" r:id="rId3"/>
    <p:sldId id="266" r:id="rId4"/>
    <p:sldId id="268" r:id="rId5"/>
    <p:sldId id="267" r:id="rId6"/>
    <p:sldId id="270" r:id="rId7"/>
    <p:sldId id="269" r:id="rId8"/>
    <p:sldId id="271" r:id="rId9"/>
    <p:sldId id="272" r:id="rId10"/>
    <p:sldId id="275" r:id="rId11"/>
    <p:sldId id="276" r:id="rId12"/>
    <p:sldId id="277" r:id="rId13"/>
    <p:sldId id="279" r:id="rId14"/>
    <p:sldId id="278" r:id="rId15"/>
    <p:sldId id="280" r:id="rId16"/>
    <p:sldId id="281" r:id="rId17"/>
    <p:sldId id="284" r:id="rId18"/>
    <p:sldId id="297" r:id="rId19"/>
    <p:sldId id="282" r:id="rId20"/>
    <p:sldId id="283" r:id="rId21"/>
    <p:sldId id="285" r:id="rId22"/>
    <p:sldId id="287" r:id="rId23"/>
    <p:sldId id="288" r:id="rId24"/>
    <p:sldId id="286" r:id="rId25"/>
    <p:sldId id="289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F542B3-60AC-B146-9C84-5A69375F0969}">
          <p14:sldIdLst>
            <p14:sldId id="261"/>
          </p14:sldIdLst>
        </p14:section>
        <p14:section name="Untitled Section" id="{FC4F1682-193B-954A-BE0E-159F8C597123}">
          <p14:sldIdLst>
            <p14:sldId id="265"/>
            <p14:sldId id="266"/>
            <p14:sldId id="268"/>
            <p14:sldId id="267"/>
            <p14:sldId id="270"/>
            <p14:sldId id="269"/>
            <p14:sldId id="271"/>
            <p14:sldId id="272"/>
            <p14:sldId id="275"/>
            <p14:sldId id="276"/>
            <p14:sldId id="277"/>
            <p14:sldId id="279"/>
            <p14:sldId id="278"/>
            <p14:sldId id="280"/>
            <p14:sldId id="281"/>
            <p14:sldId id="284"/>
            <p14:sldId id="297"/>
            <p14:sldId id="282"/>
            <p14:sldId id="283"/>
            <p14:sldId id="285"/>
            <p14:sldId id="287"/>
            <p14:sldId id="288"/>
            <p14:sldId id="286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843" autoAdjust="0"/>
    <p:restoredTop sz="94660"/>
  </p:normalViewPr>
  <p:slideViewPr>
    <p:cSldViewPr snapToGrid="0">
      <p:cViewPr varScale="1">
        <p:scale>
          <a:sx n="93" d="100"/>
          <a:sy n="93" d="100"/>
        </p:scale>
        <p:origin x="22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B203AC-6AF0-4B05-809B-462D8D3FBC05}" type="datetimeFigureOut">
              <a:rPr lang="en-US" smtClean="0"/>
              <a:t>12/31/21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86B79-E4B1-465A-8E6A-3F6311D18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2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netid@cornell.edu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6B6C-8854-0F4A-85B2-BB4BFB58615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E9E515-4E49-4D7A-91F5-91AB8B9CF1EF}"/>
              </a:ext>
            </a:extLst>
          </p:cNvPr>
          <p:cNvSpPr/>
          <p:nvPr userDrawn="1"/>
        </p:nvSpPr>
        <p:spPr>
          <a:xfrm>
            <a:off x="0" y="1472946"/>
            <a:ext cx="12192000" cy="2010484"/>
          </a:xfrm>
          <a:prstGeom prst="rect">
            <a:avLst/>
          </a:prstGeom>
          <a:solidFill>
            <a:srgbClr val="B01C32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72946"/>
            <a:ext cx="9144000" cy="2010484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742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onPublic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8507895" y="6488870"/>
            <a:ext cx="3024811" cy="365125"/>
          </a:xfrm>
        </p:spPr>
        <p:txBody>
          <a:bodyPr/>
          <a:lstStyle/>
          <a:p>
            <a:r>
              <a:rPr lang="en-US"/>
              <a:t>Your netid@cornell.edu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29391" y="6488870"/>
            <a:ext cx="646043" cy="365125"/>
          </a:xfrm>
        </p:spPr>
        <p:txBody>
          <a:bodyPr/>
          <a:lstStyle/>
          <a:p>
            <a:fld id="{F58A112E-EB7E-4E9C-A9CF-833B580FDD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A9164-0F5C-4750-834A-823B66686972}"/>
              </a:ext>
            </a:extLst>
          </p:cNvPr>
          <p:cNvSpPr/>
          <p:nvPr userDrawn="1"/>
        </p:nvSpPr>
        <p:spPr>
          <a:xfrm>
            <a:off x="0" y="0"/>
            <a:ext cx="12192000" cy="666974"/>
          </a:xfrm>
          <a:prstGeom prst="rect">
            <a:avLst/>
          </a:prstGeom>
          <a:solidFill>
            <a:srgbClr val="B01C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17"/>
            <a:ext cx="12192000" cy="65965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545496" y="6493565"/>
            <a:ext cx="317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Confidential </a:t>
            </a:r>
            <a:r>
              <a:rPr lang="mr-IN" b="1" dirty="0">
                <a:solidFill>
                  <a:srgbClr val="FF0000"/>
                </a:solidFill>
              </a:rPr>
              <a:t>–</a:t>
            </a:r>
            <a:r>
              <a:rPr lang="en-US" b="1" dirty="0">
                <a:solidFill>
                  <a:srgbClr val="FF0000"/>
                </a:solidFill>
              </a:rPr>
              <a:t> do not distribute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1465A-1416-43BA-A530-AF3697967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040" y="951864"/>
            <a:ext cx="11018520" cy="51238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1852E-D4D3-472D-B7BD-6F76D8966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netid@cornell.edu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36C41-3E33-484A-AA34-08D20608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AA9164-0F5C-4750-834A-823B66686972}"/>
              </a:ext>
            </a:extLst>
          </p:cNvPr>
          <p:cNvSpPr/>
          <p:nvPr userDrawn="1"/>
        </p:nvSpPr>
        <p:spPr>
          <a:xfrm>
            <a:off x="0" y="0"/>
            <a:ext cx="12192000" cy="666974"/>
          </a:xfrm>
          <a:prstGeom prst="rect">
            <a:avLst/>
          </a:prstGeom>
          <a:solidFill>
            <a:srgbClr val="B01C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5C3F0-8A89-4586-B205-F669A211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" y="-10160"/>
            <a:ext cx="12186920" cy="67713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netid@cornell.edu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6B6C-8854-0F4A-85B2-BB4BFB586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1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netid@cornell.edu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6B6C-8854-0F4A-85B2-BB4BFB586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netid@cornell.edu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6B6C-8854-0F4A-85B2-BB4BFB586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netid@cornell.edu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6B6C-8854-0F4A-85B2-BB4BFB586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3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netid@cornell.edu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AD6B6C-8854-0F4A-85B2-BB4BFB586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2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Examp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E9E515-4E49-4D7A-91F5-91AB8B9CF1EF}"/>
              </a:ext>
            </a:extLst>
          </p:cNvPr>
          <p:cNvSpPr/>
          <p:nvPr userDrawn="1"/>
        </p:nvSpPr>
        <p:spPr>
          <a:xfrm>
            <a:off x="0" y="1472946"/>
            <a:ext cx="12192000" cy="2010484"/>
          </a:xfrm>
          <a:prstGeom prst="rect">
            <a:avLst/>
          </a:prstGeom>
          <a:solidFill>
            <a:srgbClr val="B01C32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499AC-6AEC-411E-A4F5-2B5931E3CB6C}"/>
              </a:ext>
            </a:extLst>
          </p:cNvPr>
          <p:cNvSpPr txBox="1"/>
          <p:nvPr userDrawn="1"/>
        </p:nvSpPr>
        <p:spPr>
          <a:xfrm>
            <a:off x="616689" y="1663852"/>
            <a:ext cx="10912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CMU Bright SemiBold" charset="0"/>
                <a:ea typeface="CMU Bright SemiBold" charset="0"/>
                <a:cs typeface="CMU Bright SemiBold" charset="0"/>
              </a:rPr>
              <a:t>Example</a:t>
            </a:r>
            <a:r>
              <a:rPr lang="en-US" sz="4800" baseline="0" dirty="0">
                <a:solidFill>
                  <a:schemeClr val="bg1"/>
                </a:solidFill>
                <a:latin typeface="CMU Bright SemiBold" charset="0"/>
                <a:ea typeface="CMU Bright SemiBold" charset="0"/>
                <a:cs typeface="CMU Bright SemiBold" charset="0"/>
              </a:rPr>
              <a:t> </a:t>
            </a:r>
            <a:r>
              <a:rPr lang="en-US" sz="4800" dirty="0">
                <a:solidFill>
                  <a:schemeClr val="bg1"/>
                </a:solidFill>
                <a:latin typeface="CMU Bright SemiBold" charset="0"/>
                <a:ea typeface="CMU Bright SemiBold" charset="0"/>
                <a:cs typeface="CMU Bright SemiBold" charset="0"/>
              </a:rPr>
              <a:t>Title Slide</a:t>
            </a:r>
          </a:p>
          <a:p>
            <a:pPr algn="ctr"/>
            <a:r>
              <a:rPr lang="en-US" sz="4800" dirty="0">
                <a:solidFill>
                  <a:schemeClr val="bg1"/>
                </a:solidFill>
                <a:latin typeface="CMU Bright SemiBold" charset="0"/>
                <a:ea typeface="CMU Bright SemiBold" charset="0"/>
                <a:cs typeface="CMU Bright SemiBold" charset="0"/>
              </a:rPr>
              <a:t>For non-Public</a:t>
            </a:r>
            <a:r>
              <a:rPr lang="en-US" sz="4800" baseline="0" dirty="0">
                <a:solidFill>
                  <a:schemeClr val="bg1"/>
                </a:solidFill>
                <a:latin typeface="CMU Bright SemiBold" charset="0"/>
                <a:ea typeface="CMU Bright SemiBold" charset="0"/>
                <a:cs typeface="CMU Bright SemiBold" charset="0"/>
              </a:rPr>
              <a:t> Presentations</a:t>
            </a:r>
            <a:endParaRPr lang="en-US" sz="4800" dirty="0">
              <a:solidFill>
                <a:schemeClr val="bg1"/>
              </a:solidFill>
              <a:latin typeface="CMU Bright SemiBold" charset="0"/>
              <a:ea typeface="CMU Bright SemiBold" charset="0"/>
              <a:cs typeface="CMU Bright SemiBold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9D80C-F04D-4EF9-A371-8DC75F2C791A}"/>
              </a:ext>
            </a:extLst>
          </p:cNvPr>
          <p:cNvSpPr txBox="1"/>
          <p:nvPr userDrawn="1"/>
        </p:nvSpPr>
        <p:spPr>
          <a:xfrm>
            <a:off x="11199" y="3604408"/>
            <a:ext cx="12149662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600" dirty="0">
                <a:latin typeface="CMU Sans Serif Medium" charset="0"/>
                <a:ea typeface="CMU Sans Serif Medium" charset="0"/>
                <a:cs typeface="CMU Sans Serif Medium" charset="0"/>
              </a:rPr>
              <a:t>Author 1</a:t>
            </a:r>
            <a:r>
              <a:rPr lang="en-US" sz="2600" baseline="30000" dirty="0">
                <a:latin typeface="CMU Sans Serif Medium" charset="0"/>
                <a:ea typeface="CMU Sans Serif Medium" charset="0"/>
                <a:cs typeface="CMU Sans Serif Medium" charset="0"/>
              </a:rPr>
              <a:t>1</a:t>
            </a:r>
            <a:r>
              <a:rPr lang="en-US" sz="2600" b="1" dirty="0">
                <a:latin typeface="CMU Sans Serif Medium" charset="0"/>
                <a:ea typeface="CMU Sans Serif Medium" charset="0"/>
                <a:cs typeface="CMU Sans Serif Medium" charset="0"/>
              </a:rPr>
              <a:t>, </a:t>
            </a:r>
            <a:r>
              <a:rPr lang="en-US" sz="2600" dirty="0">
                <a:latin typeface="CMU Sans Serif Medium" charset="0"/>
                <a:ea typeface="CMU Sans Serif Medium" charset="0"/>
                <a:cs typeface="CMU Sans Serif Medium" charset="0"/>
              </a:rPr>
              <a:t>Author 2</a:t>
            </a:r>
            <a:r>
              <a:rPr lang="en-US" sz="2600" baseline="30000" dirty="0">
                <a:latin typeface="CMU Sans Serif Medium" charset="0"/>
                <a:ea typeface="CMU Sans Serif Medium" charset="0"/>
                <a:cs typeface="CMU Sans Serif Medium" charset="0"/>
              </a:rPr>
              <a:t>2</a:t>
            </a:r>
            <a:r>
              <a:rPr lang="en-US" sz="2600" dirty="0">
                <a:latin typeface="CMU Sans Serif Medium" charset="0"/>
                <a:ea typeface="CMU Sans Serif Medium" charset="0"/>
                <a:cs typeface="CMU Sans Serif Medium" charset="0"/>
              </a:rPr>
              <a:t>, Author 3</a:t>
            </a:r>
            <a:r>
              <a:rPr lang="en-US" sz="2600" baseline="30000" dirty="0">
                <a:latin typeface="CMU Sans Serif Medium" charset="0"/>
                <a:ea typeface="CMU Sans Serif Medium" charset="0"/>
                <a:cs typeface="CMU Sans Serif Medium" charset="0"/>
              </a:rPr>
              <a:t>2</a:t>
            </a:r>
            <a:r>
              <a:rPr lang="en-US" sz="2600" dirty="0">
                <a:latin typeface="CMU Sans Serif Medium" charset="0"/>
                <a:ea typeface="CMU Sans Serif Medium" charset="0"/>
                <a:cs typeface="CMU Sans Serif Medium" charset="0"/>
              </a:rPr>
              <a:t>, </a:t>
            </a:r>
            <a:br>
              <a:rPr lang="en-US" sz="2600" dirty="0">
                <a:latin typeface="CMU Sans Serif Medium" charset="0"/>
                <a:ea typeface="CMU Sans Serif Medium" charset="0"/>
                <a:cs typeface="CMU Sans Serif Medium" charset="0"/>
              </a:rPr>
            </a:br>
            <a:r>
              <a:rPr lang="en-US" sz="2600" dirty="0">
                <a:latin typeface="CMU Sans Serif Medium" charset="0"/>
                <a:ea typeface="CMU Sans Serif Medium" charset="0"/>
                <a:cs typeface="CMU Sans Serif Medium" charset="0"/>
              </a:rPr>
              <a:t>Author 4</a:t>
            </a:r>
            <a:r>
              <a:rPr lang="en-US" sz="2600" baseline="30000" dirty="0">
                <a:latin typeface="CMU Sans Serif Medium" charset="0"/>
                <a:ea typeface="CMU Sans Serif Medium" charset="0"/>
                <a:cs typeface="CMU Sans Serif Medium" charset="0"/>
              </a:rPr>
              <a:t>2,4</a:t>
            </a:r>
            <a:r>
              <a:rPr lang="en-US" sz="2600" dirty="0">
                <a:latin typeface="CMU Sans Serif Medium" charset="0"/>
                <a:ea typeface="CMU Sans Serif Medium" charset="0"/>
                <a:cs typeface="CMU Sans Serif Medium" charset="0"/>
              </a:rPr>
              <a:t>, Author 5</a:t>
            </a:r>
            <a:r>
              <a:rPr lang="en-US" sz="2600" baseline="30000" dirty="0">
                <a:latin typeface="CMU Sans Serif Medium" charset="0"/>
                <a:ea typeface="CMU Sans Serif Medium" charset="0"/>
                <a:cs typeface="CMU Sans Serif Medium" charset="0"/>
              </a:rPr>
              <a:t>1,3,4</a:t>
            </a:r>
            <a:r>
              <a:rPr lang="en-US" sz="2600" dirty="0">
                <a:latin typeface="CMU Sans Serif Medium" charset="0"/>
                <a:ea typeface="CMU Sans Serif Medium" charset="0"/>
                <a:cs typeface="CMU Sans Serif Medium" charset="0"/>
              </a:rPr>
              <a:t>, Author 6</a:t>
            </a:r>
            <a:r>
              <a:rPr lang="en-US" sz="2600" baseline="30000" dirty="0">
                <a:latin typeface="CMU Sans Serif Medium" charset="0"/>
                <a:ea typeface="CMU Sans Serif Medium" charset="0"/>
                <a:cs typeface="CMU Sans Serif Medium" charset="0"/>
              </a:rPr>
              <a:t>1,3,4</a:t>
            </a:r>
            <a:endParaRPr lang="en-US" sz="2600" dirty="0">
              <a:latin typeface="CMU Sans Serif Medium" charset="0"/>
              <a:ea typeface="CMU Sans Serif Medium" charset="0"/>
              <a:cs typeface="CMU Sans Serif Medium" charset="0"/>
            </a:endParaRPr>
          </a:p>
          <a:p>
            <a:pPr algn="ctr"/>
            <a:r>
              <a:rPr lang="en-US" sz="1400" baseline="30000" dirty="0">
                <a:solidFill>
                  <a:schemeClr val="bg2">
                    <a:lumMod val="50000"/>
                  </a:schemeClr>
                </a:solidFill>
                <a:latin typeface="CMU Bright Roman" charset="0"/>
                <a:ea typeface="CMU Bright Roman" charset="0"/>
                <a:cs typeface="CMU Bright Roman" charset="0"/>
              </a:rPr>
              <a:t>1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MU Bright Roman" charset="0"/>
                <a:ea typeface="CMU Bright Roman" charset="0"/>
                <a:cs typeface="CMU Bright Roman" charset="0"/>
              </a:rPr>
              <a:t> University 1</a:t>
            </a:r>
          </a:p>
          <a:p>
            <a:pPr algn="ctr"/>
            <a:r>
              <a:rPr lang="en-US" sz="1400" baseline="30000" dirty="0">
                <a:solidFill>
                  <a:schemeClr val="bg2">
                    <a:lumMod val="50000"/>
                  </a:schemeClr>
                </a:solidFill>
                <a:latin typeface="CMU Bright Roman" charset="0"/>
                <a:ea typeface="CMU Bright Roman" charset="0"/>
                <a:cs typeface="CMU Bright Roman" charset="0"/>
              </a:rPr>
              <a:t>2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MU Bright Roman" charset="0"/>
                <a:ea typeface="CMU Bright Roman" charset="0"/>
                <a:cs typeface="CMU Bright Roman" charset="0"/>
              </a:rPr>
              <a:t>University 2</a:t>
            </a:r>
          </a:p>
          <a:p>
            <a:pPr algn="ctr"/>
            <a:r>
              <a:rPr lang="en-US" sz="1400" baseline="30000" dirty="0">
                <a:solidFill>
                  <a:schemeClr val="bg2">
                    <a:lumMod val="50000"/>
                  </a:schemeClr>
                </a:solidFill>
                <a:latin typeface="CMU Bright Roman" charset="0"/>
                <a:ea typeface="CMU Bright Roman" charset="0"/>
                <a:cs typeface="CMU Bright Roman" charset="0"/>
              </a:rPr>
              <a:t>3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MU Bright Roman" charset="0"/>
                <a:ea typeface="CMU Bright Roman" charset="0"/>
                <a:cs typeface="CMU Bright Roman" charset="0"/>
              </a:rPr>
              <a:t> Institute 3</a:t>
            </a:r>
          </a:p>
          <a:p>
            <a:pPr algn="ctr"/>
            <a:r>
              <a:rPr lang="en-US" sz="1400" baseline="30000" dirty="0">
                <a:solidFill>
                  <a:schemeClr val="bg2">
                    <a:lumMod val="50000"/>
                  </a:schemeClr>
                </a:solidFill>
                <a:latin typeface="CMU Bright Roman" charset="0"/>
                <a:ea typeface="CMU Bright Roman" charset="0"/>
                <a:cs typeface="CMU Bright Roman" charset="0"/>
              </a:rPr>
              <a:t>4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MU Bright Roman" charset="0"/>
                <a:ea typeface="CMU Bright Roman" charset="0"/>
                <a:cs typeface="CMU Bright Roman" charset="0"/>
              </a:rPr>
              <a:t> Company 4</a:t>
            </a:r>
            <a:endParaRPr lang="en-US" sz="1400" b="1" dirty="0">
              <a:latin typeface="CMU Bright Roman" charset="0"/>
              <a:ea typeface="CMU Bright Roman" charset="0"/>
              <a:cs typeface="CMU Bright Roman" charset="0"/>
            </a:endParaRPr>
          </a:p>
          <a:p>
            <a:pPr algn="ctr"/>
            <a:endParaRPr lang="en-US" sz="1000" dirty="0">
              <a:solidFill>
                <a:srgbClr val="B01C32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algn="ctr"/>
            <a:endParaRPr lang="en-US" sz="1000" dirty="0">
              <a:solidFill>
                <a:srgbClr val="B01C32"/>
              </a:solidFill>
              <a:latin typeface="CMU Bright Roman" charset="0"/>
              <a:ea typeface="CMU Bright Roman" charset="0"/>
              <a:cs typeface="CMU Bright Roman" charset="0"/>
            </a:endParaRPr>
          </a:p>
          <a:p>
            <a:pPr algn="ctr"/>
            <a:r>
              <a:rPr lang="en-US" sz="2400" b="1" dirty="0">
                <a:solidFill>
                  <a:srgbClr val="B01C32"/>
                </a:solidFill>
                <a:latin typeface="CMU Sans Serif Medium" charset="0"/>
                <a:ea typeface="CMU Sans Serif Medium" charset="0"/>
                <a:cs typeface="CMU Sans Serif Medium" charset="0"/>
              </a:rPr>
              <a:t>Event name, Location</a:t>
            </a:r>
          </a:p>
          <a:p>
            <a:pPr algn="ctr"/>
            <a:r>
              <a:rPr lang="en-US" sz="2400" dirty="0">
                <a:latin typeface="CMU Sans Serif Medium" charset="0"/>
                <a:ea typeface="CMU Sans Serif Medium" charset="0"/>
                <a:cs typeface="CMU Sans Serif Medium" charset="0"/>
              </a:rPr>
              <a:t>Month DD, YYYY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8507896" y="6502122"/>
            <a:ext cx="3024804" cy="365125"/>
          </a:xfrm>
        </p:spPr>
        <p:txBody>
          <a:bodyPr/>
          <a:lstStyle/>
          <a:p>
            <a:r>
              <a:rPr lang="en-US" dirty="0" err="1"/>
              <a:t>netid@cornell.edu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528693" y="6502122"/>
            <a:ext cx="646740" cy="365125"/>
          </a:xfrm>
        </p:spPr>
        <p:txBody>
          <a:bodyPr/>
          <a:lstStyle/>
          <a:p>
            <a:fld id="{F58A112E-EB7E-4E9C-A9CF-833B580FDDBF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extBox 1"/>
          <p:cNvSpPr txBox="1"/>
          <p:nvPr userDrawn="1"/>
        </p:nvSpPr>
        <p:spPr>
          <a:xfrm>
            <a:off x="4545496" y="6493565"/>
            <a:ext cx="317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Confidential </a:t>
            </a:r>
            <a:r>
              <a:rPr lang="mr-IN" b="1" dirty="0">
                <a:solidFill>
                  <a:srgbClr val="FF0000"/>
                </a:solidFill>
              </a:rPr>
              <a:t>–</a:t>
            </a:r>
            <a:r>
              <a:rPr lang="en-US" b="1" dirty="0">
                <a:solidFill>
                  <a:srgbClr val="FF0000"/>
                </a:solidFill>
              </a:rPr>
              <a:t> do not distribute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ublic Present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Your netid@cornell.edu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A9164-0F5C-4750-834A-823B66686972}"/>
              </a:ext>
            </a:extLst>
          </p:cNvPr>
          <p:cNvSpPr/>
          <p:nvPr userDrawn="1"/>
        </p:nvSpPr>
        <p:spPr>
          <a:xfrm>
            <a:off x="0" y="0"/>
            <a:ext cx="12192000" cy="666974"/>
          </a:xfrm>
          <a:prstGeom prst="rect">
            <a:avLst/>
          </a:prstGeom>
          <a:solidFill>
            <a:srgbClr val="B01C3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17"/>
            <a:ext cx="12192000" cy="659658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2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Your netid@cornell.edu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D6B6C-8854-0F4A-85B2-BB4BFB5861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EC43B4-7034-4D23-BB5D-373B2C85264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58158"/>
            <a:ext cx="3013543" cy="69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7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9" r:id="rId2"/>
    <p:sldLayoutId id="2147483659" r:id="rId3"/>
    <p:sldLayoutId id="2147483660" r:id="rId4"/>
    <p:sldLayoutId id="2147483661" r:id="rId5"/>
    <p:sldLayoutId id="2147483663" r:id="rId6"/>
    <p:sldLayoutId id="2147483664" r:id="rId7"/>
    <p:sldLayoutId id="2147483671" r:id="rId8"/>
    <p:sldLayoutId id="2147483656" r:id="rId9"/>
    <p:sldLayoutId id="2147483672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0.xml"/><Relationship Id="rId6" Type="http://schemas.openxmlformats.org/officeDocument/2006/relationships/image" Target="NULL"/><Relationship Id="rId11" Type="http://schemas.openxmlformats.org/officeDocument/2006/relationships/image" Target="../media/image41.png"/><Relationship Id="rId5" Type="http://schemas.openxmlformats.org/officeDocument/2006/relationships/image" Target="NULL"/><Relationship Id="rId10" Type="http://schemas.openxmlformats.org/officeDocument/2006/relationships/image" Target="../media/image40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NUL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10" Type="http://schemas.openxmlformats.org/officeDocument/2006/relationships/image" Target="../media/image62.png"/><Relationship Id="rId4" Type="http://schemas.openxmlformats.org/officeDocument/2006/relationships/image" Target="../media/image54.jp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jpg"/><Relationship Id="rId18" Type="http://schemas.openxmlformats.org/officeDocument/2006/relationships/image" Target="../media/image87.jpg"/><Relationship Id="rId3" Type="http://schemas.openxmlformats.org/officeDocument/2006/relationships/image" Target="../media/image72.jpg"/><Relationship Id="rId21" Type="http://schemas.openxmlformats.org/officeDocument/2006/relationships/image" Target="../media/image90.jpg"/><Relationship Id="rId7" Type="http://schemas.openxmlformats.org/officeDocument/2006/relationships/image" Target="../media/image76.jpg"/><Relationship Id="rId12" Type="http://schemas.openxmlformats.org/officeDocument/2006/relationships/image" Target="../media/image81.jpg"/><Relationship Id="rId17" Type="http://schemas.openxmlformats.org/officeDocument/2006/relationships/image" Target="../media/image86.jpg"/><Relationship Id="rId2" Type="http://schemas.openxmlformats.org/officeDocument/2006/relationships/image" Target="../media/image71.png"/><Relationship Id="rId16" Type="http://schemas.openxmlformats.org/officeDocument/2006/relationships/image" Target="../media/image85.jpg"/><Relationship Id="rId20" Type="http://schemas.openxmlformats.org/officeDocument/2006/relationships/image" Target="../media/image8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jpg"/><Relationship Id="rId11" Type="http://schemas.openxmlformats.org/officeDocument/2006/relationships/image" Target="../media/image80.jp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jpg"/><Relationship Id="rId19" Type="http://schemas.openxmlformats.org/officeDocument/2006/relationships/image" Target="../media/image88.jpg"/><Relationship Id="rId4" Type="http://schemas.openxmlformats.org/officeDocument/2006/relationships/image" Target="../media/image73.jpg"/><Relationship Id="rId9" Type="http://schemas.openxmlformats.org/officeDocument/2006/relationships/image" Target="../media/image78.jpg"/><Relationship Id="rId14" Type="http://schemas.openxmlformats.org/officeDocument/2006/relationships/image" Target="../media/image83.jpg"/><Relationship Id="rId22" Type="http://schemas.openxmlformats.org/officeDocument/2006/relationships/image" Target="../media/image9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nl475@cornell.edu" TargetMode="Externa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nleclerc@lbl.g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47472" y="1444552"/>
            <a:ext cx="12539472" cy="215748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Garamond" panose="02020404030301010803" pitchFamily="18" charset="0"/>
              </a:rPr>
              <a:t>Stretching Moore’s law: quantum design of materials and devices for classical computation 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0742E5C-ED63-5D41-9376-7A3D26463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09828" y="3721307"/>
            <a:ext cx="13664184" cy="1811410"/>
          </a:xfrm>
        </p:spPr>
        <p:txBody>
          <a:bodyPr>
            <a:normAutofit/>
          </a:bodyPr>
          <a:lstStyle/>
          <a:p>
            <a:r>
              <a:rPr lang="en-US" sz="2800" b="1" dirty="0" err="1">
                <a:latin typeface="Garamond" panose="02020404030301010803" pitchFamily="18" charset="0"/>
              </a:rPr>
              <a:t>Nima</a:t>
            </a:r>
            <a:r>
              <a:rPr lang="en-US" sz="2800" b="1" dirty="0">
                <a:latin typeface="Garamond" panose="02020404030301010803" pitchFamily="18" charset="0"/>
              </a:rPr>
              <a:t> Leclerc 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Griffin Group, LBNL </a:t>
            </a:r>
          </a:p>
          <a:p>
            <a:r>
              <a:rPr lang="en-US" sz="2800" b="1" dirty="0">
                <a:latin typeface="Garamond" panose="02020404030301010803" pitchFamily="18" charset="0"/>
              </a:rPr>
              <a:t>January 6 , 2020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935F8-AF02-8A4C-837E-DED4B334F66C}"/>
              </a:ext>
            </a:extLst>
          </p:cNvPr>
          <p:cNvSpPr txBox="1"/>
          <p:nvPr/>
        </p:nvSpPr>
        <p:spPr>
          <a:xfrm>
            <a:off x="-1360449" y="2899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23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approach to device/material design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88DDA1-4684-4440-8971-472C8FB1B5C0}"/>
              </a:ext>
            </a:extLst>
          </p:cNvPr>
          <p:cNvSpPr txBox="1"/>
          <p:nvPr/>
        </p:nvSpPr>
        <p:spPr>
          <a:xfrm>
            <a:off x="734786" y="1626961"/>
            <a:ext cx="104339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Both"/>
            </a:pPr>
            <a:r>
              <a:rPr lang="en-US" sz="3200" b="1" dirty="0"/>
              <a:t>Material design in conjunction for better information storage/processing [materials for RSFQ devices] </a:t>
            </a:r>
          </a:p>
          <a:p>
            <a:endParaRPr lang="en-US" sz="3200" b="1" dirty="0"/>
          </a:p>
          <a:p>
            <a:pPr marL="457200" indent="-457200">
              <a:buAutoNum type="alphaLcParenBoth"/>
            </a:pPr>
            <a:r>
              <a:rPr lang="en-US" sz="3200" b="1" dirty="0"/>
              <a:t>Material design for reliable communication [suppression of low-frequency </a:t>
            </a:r>
            <a:r>
              <a:rPr lang="en-US" sz="3200" b="1"/>
              <a:t>noise mechanisms]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3658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single flux quantum logic (RSFQ)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A93673-FFCE-DF40-A672-8E47D383A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830" b="67300"/>
          <a:stretch/>
        </p:blipFill>
        <p:spPr>
          <a:xfrm>
            <a:off x="4969328" y="1314308"/>
            <a:ext cx="2253343" cy="5995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C16C468-E408-BC47-8244-B5DB42FA78F1}"/>
              </a:ext>
            </a:extLst>
          </p:cNvPr>
          <p:cNvGrpSpPr/>
          <p:nvPr/>
        </p:nvGrpSpPr>
        <p:grpSpPr>
          <a:xfrm>
            <a:off x="1013327" y="1486259"/>
            <a:ext cx="2253344" cy="1077684"/>
            <a:chOff x="800099" y="1681843"/>
            <a:chExt cx="2253344" cy="107768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B51E53-3203-8441-B01B-4A3DBAAC2C4C}"/>
                </a:ext>
              </a:extLst>
            </p:cNvPr>
            <p:cNvSpPr/>
            <p:nvPr/>
          </p:nvSpPr>
          <p:spPr>
            <a:xfrm>
              <a:off x="800100" y="1681843"/>
              <a:ext cx="2253343" cy="359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EADB453-11F4-4940-A80B-D12EA0B83B18}"/>
                </a:ext>
              </a:extLst>
            </p:cNvPr>
            <p:cNvSpPr/>
            <p:nvPr/>
          </p:nvSpPr>
          <p:spPr>
            <a:xfrm>
              <a:off x="800099" y="2400299"/>
              <a:ext cx="2253343" cy="3592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4F0F21-B937-044E-9B00-62120A2013A9}"/>
                </a:ext>
              </a:extLst>
            </p:cNvPr>
            <p:cNvSpPr/>
            <p:nvPr/>
          </p:nvSpPr>
          <p:spPr>
            <a:xfrm>
              <a:off x="800099" y="2041071"/>
              <a:ext cx="2253343" cy="35922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EA4B65B-E7F1-B64D-A46B-B93164B44695}"/>
                </a:ext>
              </a:extLst>
            </p:cNvPr>
            <p:cNvSpPr/>
            <p:nvPr/>
          </p:nvSpPr>
          <p:spPr>
            <a:xfrm>
              <a:off x="1567537" y="1725776"/>
              <a:ext cx="718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NbN</a:t>
              </a:r>
              <a:r>
                <a:rPr lang="en-US" b="1" dirty="0"/>
                <a:t>  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3AAA5F-7415-F54B-9275-0BDE9196320A}"/>
                </a:ext>
              </a:extLst>
            </p:cNvPr>
            <p:cNvSpPr/>
            <p:nvPr/>
          </p:nvSpPr>
          <p:spPr>
            <a:xfrm>
              <a:off x="1559369" y="2373866"/>
              <a:ext cx="7184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NbN</a:t>
              </a:r>
              <a:r>
                <a:rPr lang="en-US" b="1" dirty="0"/>
                <a:t>  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F238D0-A26A-5246-BE0B-567EC45C6C4C}"/>
                </a:ext>
              </a:extLst>
            </p:cNvPr>
            <p:cNvSpPr/>
            <p:nvPr/>
          </p:nvSpPr>
          <p:spPr>
            <a:xfrm>
              <a:off x="1132642" y="2009001"/>
              <a:ext cx="1588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Tunnel barrier </a:t>
              </a:r>
              <a:endParaRPr lang="en-US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FE6A7-4FA2-7F40-982A-5E432B5B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427" y="2101518"/>
            <a:ext cx="2549735" cy="2240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E927CF-D199-9D47-97C4-87EBB2180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162" y="1277659"/>
            <a:ext cx="2639390" cy="29747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4A4148-051C-9047-900D-DA8F3F3A8BA5}"/>
              </a:ext>
            </a:extLst>
          </p:cNvPr>
          <p:cNvSpPr/>
          <p:nvPr/>
        </p:nvSpPr>
        <p:spPr>
          <a:xfrm>
            <a:off x="306280" y="3222007"/>
            <a:ext cx="45339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“the simplest basic components of the RSFQ family … were demonstrated to work at clock frequencies in excess of 100 GHz”</a:t>
            </a:r>
            <a:r>
              <a:rPr lang="en-US" sz="2000" baseline="30000" dirty="0"/>
              <a:t>[Weinstock]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862262-0AE3-044A-BC49-30A49E5CE00B}"/>
              </a:ext>
            </a:extLst>
          </p:cNvPr>
          <p:cNvSpPr txBox="1"/>
          <p:nvPr/>
        </p:nvSpPr>
        <p:spPr>
          <a:xfrm>
            <a:off x="5112327" y="4516582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A9583F0-301C-2B49-92A2-364D0D1276EA}"/>
              </a:ext>
            </a:extLst>
          </p:cNvPr>
          <p:cNvSpPr/>
          <p:nvPr/>
        </p:nvSpPr>
        <p:spPr>
          <a:xfrm>
            <a:off x="2159622" y="4755027"/>
            <a:ext cx="7850042" cy="8972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A86875-4D22-4F41-A54A-20FB2CE1CACE}"/>
              </a:ext>
            </a:extLst>
          </p:cNvPr>
          <p:cNvSpPr txBox="1"/>
          <p:nvPr/>
        </p:nvSpPr>
        <p:spPr>
          <a:xfrm>
            <a:off x="2182337" y="4779259"/>
            <a:ext cx="8086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Objective: explore new materials demonstrating high clock speeds, high critical current, and long coherence times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F75F17-40CF-2A45-A5DF-2A3B2CB60620}"/>
              </a:ext>
            </a:extLst>
          </p:cNvPr>
          <p:cNvSpPr/>
          <p:nvPr/>
        </p:nvSpPr>
        <p:spPr>
          <a:xfrm>
            <a:off x="952534" y="2617291"/>
            <a:ext cx="2085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Josephson Junction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8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platforms for III-V based JJs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DCFE5C-AE3B-0945-8AA0-50896F334C7A}"/>
              </a:ext>
            </a:extLst>
          </p:cNvPr>
          <p:cNvGrpSpPr/>
          <p:nvPr/>
        </p:nvGrpSpPr>
        <p:grpSpPr>
          <a:xfrm>
            <a:off x="5271515" y="1560576"/>
            <a:ext cx="2698160" cy="2717468"/>
            <a:chOff x="-172633" y="952946"/>
            <a:chExt cx="3462552" cy="29466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9209513-472F-3144-A38B-F7E95C1DBB87}"/>
                </a:ext>
              </a:extLst>
            </p:cNvPr>
            <p:cNvGrpSpPr/>
            <p:nvPr/>
          </p:nvGrpSpPr>
          <p:grpSpPr>
            <a:xfrm>
              <a:off x="481874" y="1295329"/>
              <a:ext cx="2808045" cy="2604313"/>
              <a:chOff x="513390" y="1258088"/>
              <a:chExt cx="3214298" cy="2981091"/>
            </a:xfrm>
          </p:grpSpPr>
          <p:pic>
            <p:nvPicPr>
              <p:cNvPr id="9" name="Picture 8" descr="Image result for wurtzite GaN">
                <a:extLst>
                  <a:ext uri="{FF2B5EF4-FFF2-40B4-BE49-F238E27FC236}">
                    <a16:creationId xmlns:a16="http://schemas.microsoft.com/office/drawing/2014/main" id="{25706723-229D-0F40-964D-F91F779E73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55"/>
              <a:stretch/>
            </p:blipFill>
            <p:spPr bwMode="auto">
              <a:xfrm>
                <a:off x="513390" y="1258088"/>
                <a:ext cx="3214298" cy="2981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8CFDA74-CCA0-FE49-9E63-A1B5B5570462}"/>
                  </a:ext>
                </a:extLst>
              </p:cNvPr>
              <p:cNvSpPr/>
              <p:nvPr/>
            </p:nvSpPr>
            <p:spPr>
              <a:xfrm>
                <a:off x="513390" y="4023735"/>
                <a:ext cx="2326278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/>
                  <a:t>en.wikipedia.org/wiki/File:Wurtzite_polyhedra.png</a:t>
                </a:r>
              </a:p>
            </p:txBody>
          </p:sp>
        </p:grpSp>
        <p:sp>
          <p:nvSpPr>
            <p:cNvPr id="8" name="TextBox 17">
              <a:extLst>
                <a:ext uri="{FF2B5EF4-FFF2-40B4-BE49-F238E27FC236}">
                  <a16:creationId xmlns:a16="http://schemas.microsoft.com/office/drawing/2014/main" id="{E1029429-8B19-E043-920E-45C18AAF21D7}"/>
                </a:ext>
              </a:extLst>
            </p:cNvPr>
            <p:cNvSpPr txBox="1"/>
            <p:nvPr/>
          </p:nvSpPr>
          <p:spPr>
            <a:xfrm>
              <a:off x="-172633" y="952946"/>
              <a:ext cx="2401294" cy="4746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err="1"/>
                <a:t>GaN</a:t>
              </a:r>
              <a:r>
                <a:rPr lang="en-US" sz="2400" dirty="0"/>
                <a:t>, </a:t>
              </a:r>
              <a:r>
                <a:rPr lang="en-US" sz="2400" dirty="0" err="1"/>
                <a:t>AlN</a:t>
              </a:r>
              <a:r>
                <a:rPr lang="en-US" sz="2400" dirty="0"/>
                <a:t>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86A889-423A-AB4A-810D-41855EC0E574}"/>
              </a:ext>
            </a:extLst>
          </p:cNvPr>
          <p:cNvGrpSpPr/>
          <p:nvPr/>
        </p:nvGrpSpPr>
        <p:grpSpPr>
          <a:xfrm>
            <a:off x="8739618" y="1482436"/>
            <a:ext cx="2551837" cy="2569400"/>
            <a:chOff x="478129" y="4149803"/>
            <a:chExt cx="2732943" cy="24146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37DE1F-B808-EE4C-AC47-2EF6DE0F2383}"/>
                </a:ext>
              </a:extLst>
            </p:cNvPr>
            <p:cNvGrpSpPr/>
            <p:nvPr/>
          </p:nvGrpSpPr>
          <p:grpSpPr>
            <a:xfrm>
              <a:off x="478129" y="4149941"/>
              <a:ext cx="2732943" cy="2414487"/>
              <a:chOff x="4090398" y="1556579"/>
              <a:chExt cx="2914299" cy="2574711"/>
            </a:xfrm>
          </p:grpSpPr>
          <p:pic>
            <p:nvPicPr>
              <p:cNvPr id="14" name="Picture 13" descr="Related image">
                <a:extLst>
                  <a:ext uri="{FF2B5EF4-FFF2-40B4-BE49-F238E27FC236}">
                    <a16:creationId xmlns:a16="http://schemas.microsoft.com/office/drawing/2014/main" id="{2AB391B3-2F22-404C-A93D-4562B7B0FA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8468" y="1556579"/>
                <a:ext cx="2826229" cy="2421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FA2D74-9B92-4A47-94C7-407DE4F192F7}"/>
                  </a:ext>
                </a:extLst>
              </p:cNvPr>
              <p:cNvSpPr/>
              <p:nvPr/>
            </p:nvSpPr>
            <p:spPr>
              <a:xfrm>
                <a:off x="4090398" y="3921492"/>
                <a:ext cx="2827122" cy="2097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800" dirty="0"/>
                  <a:t>commons.wikimedia.org/wiki/File:NaCl_polyhedra.png</a:t>
                </a:r>
              </a:p>
            </p:txBody>
          </p:sp>
        </p:grpSp>
        <p:sp>
          <p:nvSpPr>
            <p:cNvPr id="13" name="TextBox 20">
              <a:extLst>
                <a:ext uri="{FF2B5EF4-FFF2-40B4-BE49-F238E27FC236}">
                  <a16:creationId xmlns:a16="http://schemas.microsoft.com/office/drawing/2014/main" id="{42DBC4A9-0038-1043-8448-D852BE94C269}"/>
                </a:ext>
              </a:extLst>
            </p:cNvPr>
            <p:cNvSpPr txBox="1"/>
            <p:nvPr/>
          </p:nvSpPr>
          <p:spPr>
            <a:xfrm>
              <a:off x="592248" y="4149803"/>
              <a:ext cx="97136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err="1"/>
                <a:t>NbN</a:t>
              </a:r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3FAAE4-6299-0C44-80C5-E5073BF03D25}"/>
              </a:ext>
            </a:extLst>
          </p:cNvPr>
          <p:cNvGrpSpPr/>
          <p:nvPr/>
        </p:nvGrpSpPr>
        <p:grpSpPr>
          <a:xfrm>
            <a:off x="428215" y="1731049"/>
            <a:ext cx="4446747" cy="2546995"/>
            <a:chOff x="3671870" y="2989550"/>
            <a:chExt cx="4501985" cy="2546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DCE3FF1-03F5-A44D-976D-1C602D5F6B50}"/>
                    </a:ext>
                  </a:extLst>
                </p:cNvPr>
                <p:cNvSpPr txBox="1"/>
                <p:nvPr/>
              </p:nvSpPr>
              <p:spPr>
                <a:xfrm>
                  <a:off x="3671871" y="2989550"/>
                  <a:ext cx="4501984" cy="2231380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900" b="1" dirty="0"/>
                    <a:t>Superconducting Transition Metal Nitrides</a:t>
                  </a:r>
                  <a:endParaRPr lang="en-US" sz="1900" dirty="0"/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dirty="0" err="1"/>
                    <a:t>NbN</a:t>
                  </a:r>
                  <a:r>
                    <a:rPr lang="en-US" sz="2000" dirty="0"/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≅17.0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dirty="0" err="1"/>
                    <a:t>HfN</a:t>
                  </a:r>
                  <a:r>
                    <a:rPr lang="en-US" sz="2000" dirty="0"/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≅8.7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dirty="0">
                      <a:ea typeface="Cambria Math" panose="02040503050406030204" pitchFamily="18" charset="0"/>
                    </a:rPr>
                    <a:t>ZrN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≅10.0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lang="en-US" sz="2000" dirty="0">
                    <a:ea typeface="Cambria Math" panose="02040503050406030204" pitchFamily="18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sz="2000" dirty="0" err="1">
                      <a:ea typeface="Cambria Math" panose="02040503050406030204" pitchFamily="18" charset="0"/>
                    </a:rPr>
                    <a:t>TaN</a:t>
                  </a:r>
                  <a:r>
                    <a:rPr lang="en-US" sz="200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≅10.9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</m:oMath>
                  </a14:m>
                  <a:endParaRPr lang="en-US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E7B138C-37F6-450B-8527-4AA0ED0EA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1871" y="2989550"/>
                  <a:ext cx="4501984" cy="2231380"/>
                </a:xfrm>
                <a:prstGeom prst="rect">
                  <a:avLst/>
                </a:prstGeom>
                <a:blipFill>
                  <a:blip r:embed="rId4"/>
                  <a:stretch>
                    <a:fillRect l="-819" t="-811" r="-682" b="-13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CCA951-CB6F-DA41-B295-25D5C76C8F08}"/>
                </a:ext>
              </a:extLst>
            </p:cNvPr>
            <p:cNvSpPr/>
            <p:nvPr/>
          </p:nvSpPr>
          <p:spPr>
            <a:xfrm>
              <a:off x="3671870" y="5220930"/>
              <a:ext cx="4501984" cy="31561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400" dirty="0" err="1"/>
                <a:t>Lengauer</a:t>
              </a:r>
              <a:r>
                <a:rPr lang="en-US" sz="1400" dirty="0"/>
                <a:t>, W., Surf. and Int. An 15 (6), 1990</a:t>
              </a:r>
              <a:endParaRPr lang="en-US" sz="1400" i="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67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 of </a:t>
            </a:r>
            <a:r>
              <a:rPr lang="en-US" dirty="0" err="1"/>
              <a:t>NbN</a:t>
            </a:r>
            <a:r>
              <a:rPr lang="en-US" dirty="0"/>
              <a:t> superconductor with </a:t>
            </a:r>
            <a:r>
              <a:rPr lang="en-US" dirty="0" err="1"/>
              <a:t>GaN</a:t>
            </a:r>
            <a:r>
              <a:rPr lang="en-US" dirty="0"/>
              <a:t> (and </a:t>
            </a:r>
            <a:r>
              <a:rPr lang="en-US" dirty="0" err="1"/>
              <a:t>AlN</a:t>
            </a:r>
            <a:r>
              <a:rPr lang="en-US" dirty="0"/>
              <a:t>)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FF37A4-9D3F-DF4A-8395-6D05CD65C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3" y="1163033"/>
            <a:ext cx="2752659" cy="448160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3BB4ADC-7C15-F340-BC05-9079BAC5BF03}"/>
              </a:ext>
            </a:extLst>
          </p:cNvPr>
          <p:cNvGrpSpPr/>
          <p:nvPr/>
        </p:nvGrpSpPr>
        <p:grpSpPr>
          <a:xfrm>
            <a:off x="4919568" y="1163033"/>
            <a:ext cx="3588327" cy="4266414"/>
            <a:chOff x="888272" y="1151250"/>
            <a:chExt cx="4470761" cy="472255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A81E8A-5E52-3641-BCD6-7D1993C70B27}"/>
                </a:ext>
              </a:extLst>
            </p:cNvPr>
            <p:cNvGrpSpPr/>
            <p:nvPr/>
          </p:nvGrpSpPr>
          <p:grpSpPr>
            <a:xfrm>
              <a:off x="888272" y="1151250"/>
              <a:ext cx="4470760" cy="4722559"/>
              <a:chOff x="888272" y="1151250"/>
              <a:chExt cx="4470760" cy="472255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5AB03E2-9EA9-F340-8D79-0D4701B31F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12" r="29529"/>
              <a:stretch/>
            </p:blipFill>
            <p:spPr>
              <a:xfrm>
                <a:off x="888273" y="1151250"/>
                <a:ext cx="4470759" cy="4722559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4D8445C-2B42-C74C-AD35-9F669A5F2FD0}"/>
                  </a:ext>
                </a:extLst>
              </p:cNvPr>
              <p:cNvSpPr/>
              <p:nvPr/>
            </p:nvSpPr>
            <p:spPr>
              <a:xfrm>
                <a:off x="888272" y="1206963"/>
                <a:ext cx="274320" cy="30543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A480CC-17FE-044D-93D3-A871E7E73689}"/>
                </a:ext>
              </a:extLst>
            </p:cNvPr>
            <p:cNvSpPr/>
            <p:nvPr/>
          </p:nvSpPr>
          <p:spPr>
            <a:xfrm>
              <a:off x="5238727" y="1500945"/>
              <a:ext cx="120306" cy="173864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6506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phase space for epitaxial growth 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BF2352-55BC-8644-A14E-01E2F4ADD37F}"/>
              </a:ext>
            </a:extLst>
          </p:cNvPr>
          <p:cNvGrpSpPr/>
          <p:nvPr/>
        </p:nvGrpSpPr>
        <p:grpSpPr>
          <a:xfrm>
            <a:off x="1646305" y="2733380"/>
            <a:ext cx="2057400" cy="2197312"/>
            <a:chOff x="245333" y="2571725"/>
            <a:chExt cx="2057400" cy="219731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6CBE832-B8A1-054E-B739-312DA376BB07}"/>
                </a:ext>
              </a:extLst>
            </p:cNvPr>
            <p:cNvSpPr/>
            <p:nvPr/>
          </p:nvSpPr>
          <p:spPr>
            <a:xfrm>
              <a:off x="301721" y="2571725"/>
              <a:ext cx="1944624" cy="6490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P4/</a:t>
              </a:r>
              <a:r>
                <a:rPr lang="en-US" sz="1200" b="1" dirty="0" err="1">
                  <a:solidFill>
                    <a:schemeClr val="tx1"/>
                  </a:solidFill>
                </a:rPr>
                <a:t>nmm</a:t>
              </a:r>
              <a:r>
                <a:rPr lang="en-US" sz="1200" b="1" dirty="0">
                  <a:solidFill>
                    <a:schemeClr val="tx1"/>
                  </a:solidFill>
                </a:rPr>
                <a:t> (#129)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Energy (eV) = -</a:t>
              </a:r>
              <a:r>
                <a:rPr lang="nb-NO" sz="1200" dirty="0">
                  <a:solidFill>
                    <a:schemeClr val="tx1"/>
                  </a:solidFill>
                </a:rPr>
                <a:t>175.766499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Instabilities : None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6B9789E-7728-F441-B2CA-C2FEC466E95E}"/>
                </a:ext>
              </a:extLst>
            </p:cNvPr>
            <p:cNvSpPr/>
            <p:nvPr/>
          </p:nvSpPr>
          <p:spPr>
            <a:xfrm>
              <a:off x="298642" y="3345866"/>
              <a:ext cx="1950782" cy="6490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mr-IN" sz="1200" b="1" dirty="0">
                  <a:solidFill>
                    <a:schemeClr val="tx1"/>
                  </a:solidFill>
                </a:rPr>
                <a:t>P4_2/</a:t>
              </a:r>
              <a:r>
                <a:rPr lang="mr-IN" sz="1200" b="1" dirty="0" err="1">
                  <a:solidFill>
                    <a:schemeClr val="tx1"/>
                  </a:solidFill>
                </a:rPr>
                <a:t>mcm</a:t>
              </a:r>
              <a:r>
                <a:rPr lang="en-US" sz="1200" b="1" dirty="0">
                  <a:solidFill>
                    <a:schemeClr val="tx1"/>
                  </a:solidFill>
                </a:rPr>
                <a:t> (#132)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Energy (eV) = -</a:t>
              </a:r>
              <a:r>
                <a:rPr lang="fi-FI" sz="1200" dirty="0">
                  <a:solidFill>
                    <a:schemeClr val="tx1"/>
                  </a:solidFill>
                </a:rPr>
                <a:t>175.792342</a:t>
              </a:r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Instabilities : None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0FBE475-800A-4647-A8B6-687A9FBAB0CC}"/>
                </a:ext>
              </a:extLst>
            </p:cNvPr>
            <p:cNvSpPr/>
            <p:nvPr/>
          </p:nvSpPr>
          <p:spPr>
            <a:xfrm>
              <a:off x="245333" y="4120007"/>
              <a:ext cx="2057400" cy="64903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P-43m (#215)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Energy (eV) = -</a:t>
              </a:r>
              <a:r>
                <a:rPr lang="nb-NO" sz="1200" dirty="0">
                  <a:solidFill>
                    <a:schemeClr val="tx1"/>
                  </a:solidFill>
                </a:rPr>
                <a:t>175.814899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Instabilities : None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B09F05-942E-1943-AD86-9A4558A165BE}"/>
              </a:ext>
            </a:extLst>
          </p:cNvPr>
          <p:cNvGrpSpPr/>
          <p:nvPr/>
        </p:nvGrpSpPr>
        <p:grpSpPr>
          <a:xfrm>
            <a:off x="3819560" y="2665175"/>
            <a:ext cx="6072340" cy="3541966"/>
            <a:chOff x="3345855" y="1899684"/>
            <a:chExt cx="6072340" cy="35419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2D1D6310-BA46-3C4B-9D0A-1660D7729342}"/>
                    </a:ext>
                  </a:extLst>
                </p:cNvPr>
                <p:cNvSpPr/>
                <p:nvPr/>
              </p:nvSpPr>
              <p:spPr>
                <a:xfrm>
                  <a:off x="6805039" y="1899684"/>
                  <a:ext cx="1993515" cy="64170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R3m (#160)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Energy (eV) = -</a:t>
                  </a:r>
                  <a:r>
                    <a:rPr lang="hr-H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nb-NO" sz="1200" dirty="0">
                      <a:solidFill>
                        <a:schemeClr val="tx1"/>
                      </a:solidFill>
                    </a:rPr>
                    <a:t>175.814854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Instabilities : </a:t>
                  </a:r>
                  <a14:m>
                    <m:oMath xmlns:m="http://schemas.openxmlformats.org/officeDocument/2006/math">
                      <m:r>
                        <a:rPr lang="en-US" sz="120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𝑁𝑜𝑛𝑒</m:t>
                      </m:r>
                      <m:r>
                        <a:rPr lang="en-US" sz="1200" b="0" i="1" dirty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→</m:t>
                      </m:r>
                      <m:r>
                        <a:rPr lang="en-US" sz="1200" b="0" i="1" dirty="0" smtClean="0">
                          <a:solidFill>
                            <a:srgbClr val="00FA00"/>
                          </a:solidFill>
                          <a:latin typeface="Cambria Math" charset="0"/>
                        </a:rPr>
                        <m:t>#215</m:t>
                      </m:r>
                    </m:oMath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ounded 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039" y="1899684"/>
                  <a:ext cx="1993515" cy="641707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b="-65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AC40C7BB-E783-5F4D-8B3D-38DC22D53C9B}"/>
                    </a:ext>
                  </a:extLst>
                </p:cNvPr>
                <p:cNvSpPr/>
                <p:nvPr/>
              </p:nvSpPr>
              <p:spPr>
                <a:xfrm>
                  <a:off x="6808148" y="4634066"/>
                  <a:ext cx="1987296" cy="75320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Pmmn (#59)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Energy (eV) = -</a:t>
                  </a:r>
                  <a:r>
                    <a:rPr lang="fi-FI" sz="1200" dirty="0">
                      <a:solidFill>
                        <a:schemeClr val="tx1"/>
                      </a:solidFill>
                    </a:rPr>
                    <a:t>175.430787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Instabilities 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: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#11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#129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ounded 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148" y="4634066"/>
                  <a:ext cx="1987296" cy="753203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t="-4800" b="-24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7F0B518E-3EE2-EE4D-8941-EEF4A6C9E892}"/>
                    </a:ext>
                  </a:extLst>
                </p:cNvPr>
                <p:cNvSpPr/>
                <p:nvPr/>
              </p:nvSpPr>
              <p:spPr>
                <a:xfrm>
                  <a:off x="3345855" y="4421263"/>
                  <a:ext cx="3191132" cy="102038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Cmcm (#63)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Energy (eV) = -</a:t>
                  </a:r>
                  <a:r>
                    <a:rPr lang="nb-NO" sz="1200" dirty="0">
                      <a:solidFill>
                        <a:schemeClr val="tx1"/>
                      </a:solidFill>
                    </a:rPr>
                    <a:t>175.415410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Instabilities 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: 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#12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→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#129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#51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#129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#57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#129</m:t>
                        </m:r>
                      </m:oMath>
                    </m:oMathPara>
                  </a14:m>
                  <a:endParaRPr lang="en-US" sz="1200" b="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: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#59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#129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Rounded 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855" y="4421263"/>
                  <a:ext cx="3191132" cy="1020387"/>
                </a:xfrm>
                <a:prstGeom prst="roundRect">
                  <a:avLst/>
                </a:prstGeom>
                <a:blipFill rotWithShape="0">
                  <a:blip r:embed="rId5"/>
                  <a:stretch>
                    <a:fillRect b="-8284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A8D7F0BE-FBD0-384C-A3B2-C7E90491A9D5}"/>
                    </a:ext>
                  </a:extLst>
                </p:cNvPr>
                <p:cNvSpPr/>
                <p:nvPr/>
              </p:nvSpPr>
              <p:spPr>
                <a:xfrm>
                  <a:off x="6682101" y="3667211"/>
                  <a:ext cx="2239391" cy="84556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P4/</a:t>
                  </a:r>
                  <a:r>
                    <a:rPr lang="en-US" sz="1200" b="1" dirty="0" err="1">
                      <a:solidFill>
                        <a:schemeClr val="tx1"/>
                      </a:solidFill>
                    </a:rPr>
                    <a:t>nmm</a:t>
                  </a:r>
                  <a:r>
                    <a:rPr lang="en-US" sz="1200" b="1" dirty="0">
                      <a:solidFill>
                        <a:schemeClr val="tx1"/>
                      </a:solidFill>
                    </a:rPr>
                    <a:t> (#129)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Energy (eV) = -</a:t>
                  </a:r>
                  <a:r>
                    <a:rPr lang="hr-HR" sz="1200" dirty="0">
                      <a:solidFill>
                        <a:schemeClr val="tx1"/>
                      </a:solidFill>
                    </a:rPr>
                    <a:t> 175.470703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Instabilities 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: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#11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#129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#12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#132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Rounded 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101" y="3667211"/>
                  <a:ext cx="2239391" cy="845560"/>
                </a:xfrm>
                <a:prstGeom prst="round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B359DA0D-D40A-8B45-A69A-123064D344DB}"/>
                    </a:ext>
                  </a:extLst>
                </p:cNvPr>
                <p:cNvSpPr/>
                <p:nvPr/>
              </p:nvSpPr>
              <p:spPr>
                <a:xfrm>
                  <a:off x="6185398" y="2662686"/>
                  <a:ext cx="3232797" cy="88323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P4_2/</a:t>
                  </a:r>
                  <a:r>
                    <a:rPr lang="en-US" sz="1200" b="1" dirty="0" err="1">
                      <a:solidFill>
                        <a:schemeClr val="tx1"/>
                      </a:solidFill>
                    </a:rPr>
                    <a:t>mnm</a:t>
                  </a:r>
                  <a:r>
                    <a:rPr lang="en-US" sz="1200" b="1" dirty="0">
                      <a:solidFill>
                        <a:schemeClr val="tx1"/>
                      </a:solidFill>
                    </a:rPr>
                    <a:t> (#136)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Energy (eV) = -</a:t>
                  </a:r>
                  <a:r>
                    <a:rPr lang="hr-H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is-IS" sz="1200" dirty="0">
                      <a:solidFill>
                        <a:schemeClr val="tx1"/>
                      </a:solidFill>
                    </a:rPr>
                    <a:t>175.407275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Instabilities :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: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65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#132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#84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#132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,#113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#129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ounded 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398" y="2662686"/>
                  <a:ext cx="3232797" cy="883230"/>
                </a:xfrm>
                <a:prstGeom prst="round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6A0A4F31-C80F-8041-A44B-B6F7F637439A}"/>
                    </a:ext>
                  </a:extLst>
                </p:cNvPr>
                <p:cNvSpPr/>
                <p:nvPr/>
              </p:nvSpPr>
              <p:spPr>
                <a:xfrm>
                  <a:off x="3805978" y="3327739"/>
                  <a:ext cx="2270887" cy="91440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R32 (#155)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Energy (eV) = -</a:t>
                  </a:r>
                  <a:r>
                    <a:rPr lang="hr-HR" sz="1200" dirty="0">
                      <a:solidFill>
                        <a:schemeClr val="tx1"/>
                      </a:solidFill>
                    </a:rPr>
                    <a:t> 175.313464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Instabilities 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: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5→</m:t>
                        </m:r>
                        <m:r>
                          <a:rPr lang="en-US" sz="1200" b="0" i="1" smtClean="0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#132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#146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00FA00"/>
                            </a:solidFill>
                            <a:latin typeface="Cambria Math" charset="0"/>
                          </a:rPr>
                          <m:t>#215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ounded 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5978" y="3327739"/>
                  <a:ext cx="2270887" cy="914400"/>
                </a:xfrm>
                <a:prstGeom prst="roundRect">
                  <a:avLst/>
                </a:prstGeom>
                <a:blipFill rotWithShape="0">
                  <a:blip r:embed="rId8"/>
                  <a:stretch>
                    <a:fillRect b="-25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0A6505C3-8C29-CD46-A177-2FCCEAB6ED8A}"/>
                    </a:ext>
                  </a:extLst>
                </p:cNvPr>
                <p:cNvSpPr/>
                <p:nvPr/>
              </p:nvSpPr>
              <p:spPr>
                <a:xfrm>
                  <a:off x="3402150" y="1948924"/>
                  <a:ext cx="3078542" cy="118493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tx1"/>
                      </a:solidFill>
                    </a:rPr>
                    <a:t>P2_13 (#198)</a:t>
                  </a: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Energy (eV) = -</a:t>
                  </a:r>
                  <a:r>
                    <a:rPr lang="nb-NO" sz="1200" dirty="0">
                      <a:solidFill>
                        <a:schemeClr val="tx1"/>
                      </a:solidFill>
                    </a:rPr>
                    <a:t>175.298138</a:t>
                  </a:r>
                  <a:endParaRPr lang="en-US" sz="12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</a:rPr>
                    <a:t>Instabilities 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: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#1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00FA00"/>
                            </a:solidFill>
                            <a:latin typeface="Cambria Math" charset="0"/>
                          </a:rPr>
                          <m:t>#215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#4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#129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#146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0" i="1" smtClean="0">
                            <a:solidFill>
                              <a:srgbClr val="00FA00"/>
                            </a:solidFill>
                            <a:latin typeface="Cambria Math" charset="0"/>
                          </a:rPr>
                          <m:t>#215</m:t>
                        </m:r>
                      </m:oMath>
                    </m:oMathPara>
                  </a14:m>
                  <a:endParaRPr lang="en-US" sz="1200" b="0" dirty="0">
                    <a:solidFill>
                      <a:schemeClr val="tx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: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#19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→</m:t>
                        </m:r>
                        <m:r>
                          <a:rPr lang="en-US" sz="1200" b="1" i="1" smtClean="0">
                            <a:solidFill>
                              <a:srgbClr val="FF40FF"/>
                            </a:solidFill>
                            <a:latin typeface="Cambria Math" charset="0"/>
                          </a:rPr>
                          <m:t>#</m:t>
                        </m:r>
                        <m:r>
                          <a:rPr lang="en-US" sz="1200" b="1" i="1" smtClean="0">
                            <a:solidFill>
                              <a:srgbClr val="FF40FF"/>
                            </a:solidFill>
                            <a:latin typeface="Cambria Math" charset="0"/>
                          </a:rPr>
                          <m:t>𝟔𝟐</m:t>
                        </m:r>
                      </m:oMath>
                    </m:oMathPara>
                  </a14:m>
                  <a:endParaRPr lang="en-US" sz="12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ounded 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150" y="1948924"/>
                  <a:ext cx="3078542" cy="1184934"/>
                </a:xfrm>
                <a:prstGeom prst="round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F515F15-2DCE-4D44-9169-22A2B14DBB73}"/>
              </a:ext>
            </a:extLst>
          </p:cNvPr>
          <p:cNvCxnSpPr>
            <a:cxnSpLocks/>
          </p:cNvCxnSpPr>
          <p:nvPr/>
        </p:nvCxnSpPr>
        <p:spPr>
          <a:xfrm flipH="1">
            <a:off x="2801497" y="1859882"/>
            <a:ext cx="1641317" cy="84911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E052B7-F1B4-5E4A-AD83-3F0B1EB26F8C}"/>
              </a:ext>
            </a:extLst>
          </p:cNvPr>
          <p:cNvCxnSpPr>
            <a:stCxn id="32" idx="2"/>
          </p:cNvCxnSpPr>
          <p:nvPr/>
        </p:nvCxnSpPr>
        <p:spPr>
          <a:xfrm>
            <a:off x="5345022" y="1884266"/>
            <a:ext cx="1665670" cy="780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53EE9A4-6578-7742-A58D-C18646B4B98A}"/>
                  </a:ext>
                </a:extLst>
              </p:cNvPr>
              <p:cNvSpPr/>
              <p:nvPr/>
            </p:nvSpPr>
            <p:spPr>
              <a:xfrm>
                <a:off x="3378316" y="2114587"/>
                <a:ext cx="487680" cy="3285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53EE9A4-6578-7742-A58D-C18646B4B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8316" y="2114587"/>
                <a:ext cx="487680" cy="328571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B079745-4609-9D4D-8DCD-4C18BD4C6DAE}"/>
                  </a:ext>
                </a:extLst>
              </p:cNvPr>
              <p:cNvSpPr/>
              <p:nvPr/>
            </p:nvSpPr>
            <p:spPr>
              <a:xfrm>
                <a:off x="5867298" y="2114587"/>
                <a:ext cx="487680" cy="3285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B079745-4609-9D4D-8DCD-4C18BD4C6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98" y="2114587"/>
                <a:ext cx="487680" cy="328571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4E6B83B-2969-4347-9F22-03464009DC39}"/>
                  </a:ext>
                </a:extLst>
              </p:cNvPr>
              <p:cNvSpPr/>
              <p:nvPr/>
            </p:nvSpPr>
            <p:spPr>
              <a:xfrm>
                <a:off x="3531462" y="869489"/>
                <a:ext cx="3627120" cy="101477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Fm-3m (#225)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Energy (eV) = -175.227737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Instabilities 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→#1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29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, #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132</m:t>
                      </m:r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, #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215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5</m:t>
                          </m:r>
                        </m:sub>
                        <m:sup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</m:sup>
                      </m:sSubSup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→#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59,#63,#129,#136,#155,#160,#198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34E6B83B-2969-4347-9F22-03464009DC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462" y="869489"/>
                <a:ext cx="3627120" cy="101477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03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phase space for epitaxial growth cont’d 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9A29AF3-6C22-974E-A746-0BEC4ED0D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3" t="67535" r="77478" b="6270"/>
          <a:stretch/>
        </p:blipFill>
        <p:spPr>
          <a:xfrm>
            <a:off x="1450835" y="5451867"/>
            <a:ext cx="631601" cy="6967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A682F6-403E-5745-B9F7-230B2EA34E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0"/>
          <a:stretch/>
        </p:blipFill>
        <p:spPr>
          <a:xfrm>
            <a:off x="1976806" y="3046271"/>
            <a:ext cx="1715797" cy="292559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ACF2408-59CB-5647-A6C1-54EA3683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5"/>
          <a:stretch/>
        </p:blipFill>
        <p:spPr>
          <a:xfrm>
            <a:off x="1976806" y="1157026"/>
            <a:ext cx="2156475" cy="17396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9852746-42E7-E94E-978B-53FCD0986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645" y="1816051"/>
            <a:ext cx="5611091" cy="36137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0224290-2B55-5042-B450-F33B20D16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395" y="961376"/>
            <a:ext cx="3492500" cy="1257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3A9EDFA-8C53-194E-8852-62B975B3FC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00" r="78947"/>
          <a:stretch/>
        </p:blipFill>
        <p:spPr>
          <a:xfrm>
            <a:off x="1409704" y="2228687"/>
            <a:ext cx="664464" cy="680221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32CCCC7-25C6-0647-B9F6-F6F1BDB17F94}"/>
              </a:ext>
            </a:extLst>
          </p:cNvPr>
          <p:cNvGrpSpPr/>
          <p:nvPr/>
        </p:nvGrpSpPr>
        <p:grpSpPr>
          <a:xfrm>
            <a:off x="6745957" y="3509904"/>
            <a:ext cx="3823694" cy="1835259"/>
            <a:chOff x="5453295" y="3854806"/>
            <a:chExt cx="3823694" cy="1835259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1EA95E92-F083-F04E-B9F8-922DAF0E802C}"/>
                </a:ext>
              </a:extLst>
            </p:cNvPr>
            <p:cNvSpPr/>
            <p:nvPr/>
          </p:nvSpPr>
          <p:spPr>
            <a:xfrm>
              <a:off x="5573486" y="5007429"/>
              <a:ext cx="1756228" cy="160679"/>
            </a:xfrm>
            <a:custGeom>
              <a:avLst/>
              <a:gdLst>
                <a:gd name="connsiteX0" fmla="*/ 1756228 w 1756228"/>
                <a:gd name="connsiteY0" fmla="*/ 0 h 160679"/>
                <a:gd name="connsiteX1" fmla="*/ 580571 w 1756228"/>
                <a:gd name="connsiteY1" fmla="*/ 159657 h 160679"/>
                <a:gd name="connsiteX2" fmla="*/ 0 w 1756228"/>
                <a:gd name="connsiteY2" fmla="*/ 72571 h 16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6228" h="160679">
                  <a:moveTo>
                    <a:pt x="1756228" y="0"/>
                  </a:moveTo>
                  <a:cubicBezTo>
                    <a:pt x="1314752" y="73781"/>
                    <a:pt x="873276" y="147562"/>
                    <a:pt x="580571" y="159657"/>
                  </a:cubicBezTo>
                  <a:cubicBezTo>
                    <a:pt x="287866" y="171752"/>
                    <a:pt x="0" y="72571"/>
                    <a:pt x="0" y="72571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F6CA95F-D423-7247-B056-0B478FC541B9}"/>
                </a:ext>
              </a:extLst>
            </p:cNvPr>
            <p:cNvSpPr/>
            <p:nvPr/>
          </p:nvSpPr>
          <p:spPr>
            <a:xfrm>
              <a:off x="5453295" y="4368801"/>
              <a:ext cx="1847391" cy="377371"/>
            </a:xfrm>
            <a:custGeom>
              <a:avLst/>
              <a:gdLst>
                <a:gd name="connsiteX0" fmla="*/ 1847391 w 1847391"/>
                <a:gd name="connsiteY0" fmla="*/ 377371 h 377371"/>
                <a:gd name="connsiteX1" fmla="*/ 178248 w 1847391"/>
                <a:gd name="connsiteY1" fmla="*/ 0 h 377371"/>
                <a:gd name="connsiteX2" fmla="*/ 47619 w 1847391"/>
                <a:gd name="connsiteY2" fmla="*/ 377371 h 377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7391" h="377371">
                  <a:moveTo>
                    <a:pt x="1847391" y="377371"/>
                  </a:moveTo>
                  <a:cubicBezTo>
                    <a:pt x="1162800" y="188685"/>
                    <a:pt x="478210" y="0"/>
                    <a:pt x="178248" y="0"/>
                  </a:cubicBezTo>
                  <a:cubicBezTo>
                    <a:pt x="-121714" y="0"/>
                    <a:pt x="47619" y="377371"/>
                    <a:pt x="47619" y="377371"/>
                  </a:cubicBezTo>
                </a:path>
              </a:pathLst>
            </a:custGeom>
            <a:noFill/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893C92BB-FD16-2149-AAA9-630870847D07}"/>
                    </a:ext>
                  </a:extLst>
                </p:cNvPr>
                <p:cNvSpPr/>
                <p:nvPr/>
              </p:nvSpPr>
              <p:spPr>
                <a:xfrm>
                  <a:off x="7215233" y="3854806"/>
                  <a:ext cx="2061756" cy="1835259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In-plane lattice constants forced to be the same. Increases the energy of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#129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#136</m:t>
                      </m:r>
                    </m:oMath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ounded 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5233" y="3854806"/>
                  <a:ext cx="2061756" cy="1835259"/>
                </a:xfrm>
                <a:prstGeom prst="roundRect">
                  <a:avLst/>
                </a:prstGeom>
                <a:blipFill rotWithShape="0">
                  <a:blip r:embed="rId7"/>
                  <a:stretch>
                    <a:fillRect b="-2310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64831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Polarity engineering for better transport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897A48E-51A6-A64F-A5CB-12191B75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567" y="1203778"/>
            <a:ext cx="7436224" cy="3283528"/>
          </a:xfrm>
          <a:prstGeom prst="rect">
            <a:avLst/>
          </a:prstGeom>
        </p:spPr>
      </p:pic>
      <p:pic>
        <p:nvPicPr>
          <p:cNvPr id="49" name="Picture 1" descr="page245image2569790864">
            <a:extLst>
              <a:ext uri="{FF2B5EF4-FFF2-40B4-BE49-F238E27FC236}">
                <a16:creationId xmlns:a16="http://schemas.microsoft.com/office/drawing/2014/main" id="{AE1278AC-EDDA-B946-B4D8-61EF64FEB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949" y="1951923"/>
            <a:ext cx="5626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6B50F24-D937-4644-8025-5F063196CAB8}"/>
              </a:ext>
            </a:extLst>
          </p:cNvPr>
          <p:cNvSpPr/>
          <p:nvPr/>
        </p:nvSpPr>
        <p:spPr>
          <a:xfrm>
            <a:off x="9396411" y="3679858"/>
            <a:ext cx="137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GaN</a:t>
            </a:r>
            <a:r>
              <a:rPr lang="en-US" b="1" dirty="0"/>
              <a:t>   [0001]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0DAB38-C22E-C541-B808-C374664813F3}"/>
              </a:ext>
            </a:extLst>
          </p:cNvPr>
          <p:cNvSpPr/>
          <p:nvPr/>
        </p:nvSpPr>
        <p:spPr>
          <a:xfrm>
            <a:off x="9301834" y="1493628"/>
            <a:ext cx="149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GaN</a:t>
            </a:r>
            <a:r>
              <a:rPr lang="en-US" b="1" dirty="0"/>
              <a:t> [000 -1]  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478D664-8015-9543-BC8B-55D909218CD7}"/>
              </a:ext>
            </a:extLst>
          </p:cNvPr>
          <p:cNvSpPr/>
          <p:nvPr/>
        </p:nvSpPr>
        <p:spPr>
          <a:xfrm>
            <a:off x="9513977" y="2617641"/>
            <a:ext cx="122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NbN</a:t>
            </a:r>
            <a:r>
              <a:rPr lang="en-US" b="1" dirty="0"/>
              <a:t>  [111]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58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transport (maximize tunneling probability)  </a:t>
            </a:r>
          </a:p>
        </p:txBody>
      </p:sp>
      <p:pic>
        <p:nvPicPr>
          <p:cNvPr id="15" name="Picture 33" descr="page228image2522905584">
            <a:extLst>
              <a:ext uri="{FF2B5EF4-FFF2-40B4-BE49-F238E27FC236}">
                <a16:creationId xmlns:a16="http://schemas.microsoft.com/office/drawing/2014/main" id="{13D5156A-B988-8D49-9631-5AFCA95D1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7" y="978954"/>
            <a:ext cx="4014903" cy="10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BA16DA0-D505-5E42-8935-8E27DF8B93AF}"/>
              </a:ext>
            </a:extLst>
          </p:cNvPr>
          <p:cNvSpPr/>
          <p:nvPr/>
        </p:nvSpPr>
        <p:spPr>
          <a:xfrm>
            <a:off x="1065501" y="3860496"/>
            <a:ext cx="1707670" cy="16201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2E2EE8-59C6-7E4F-8D65-ED93803E97DE}"/>
              </a:ext>
            </a:extLst>
          </p:cNvPr>
          <p:cNvCxnSpPr>
            <a:cxnSpLocks/>
          </p:cNvCxnSpPr>
          <p:nvPr/>
        </p:nvCxnSpPr>
        <p:spPr>
          <a:xfrm>
            <a:off x="1065501" y="2639891"/>
            <a:ext cx="4300537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CD17E2-582C-4E4B-BA15-428E7C1EA7C9}"/>
              </a:ext>
            </a:extLst>
          </p:cNvPr>
          <p:cNvSpPr/>
          <p:nvPr/>
        </p:nvSpPr>
        <p:spPr>
          <a:xfrm>
            <a:off x="2773170" y="2639891"/>
            <a:ext cx="2592867" cy="876822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142567-2920-354A-85C1-9B9986455D19}"/>
              </a:ext>
            </a:extLst>
          </p:cNvPr>
          <p:cNvSpPr/>
          <p:nvPr/>
        </p:nvSpPr>
        <p:spPr>
          <a:xfrm>
            <a:off x="2773170" y="4603801"/>
            <a:ext cx="2592861" cy="876822"/>
          </a:xfrm>
          <a:prstGeom prst="rect">
            <a:avLst/>
          </a:prstGeom>
          <a:gradFill>
            <a:gsLst>
              <a:gs pos="100000">
                <a:srgbClr val="C5D79F"/>
              </a:gs>
              <a:gs pos="100000">
                <a:schemeClr val="accent3">
                  <a:lumMod val="20000"/>
                  <a:lumOff val="80000"/>
                </a:schemeClr>
              </a:gs>
              <a:gs pos="0">
                <a:schemeClr val="accent3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FB045A-F593-F24E-8A2F-C7807A5B7938}"/>
              </a:ext>
            </a:extLst>
          </p:cNvPr>
          <p:cNvCxnSpPr>
            <a:cxnSpLocks/>
          </p:cNvCxnSpPr>
          <p:nvPr/>
        </p:nvCxnSpPr>
        <p:spPr>
          <a:xfrm>
            <a:off x="2022763" y="2639890"/>
            <a:ext cx="0" cy="1220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CE985A-ABC5-594E-B172-DFCFB6FFB200}"/>
              </a:ext>
            </a:extLst>
          </p:cNvPr>
          <p:cNvSpPr/>
          <p:nvPr/>
        </p:nvSpPr>
        <p:spPr>
          <a:xfrm>
            <a:off x="1182468" y="3065528"/>
            <a:ext cx="84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4.95eV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A31604-1E36-DD4F-AE58-14C9745752D5}"/>
              </a:ext>
            </a:extLst>
          </p:cNvPr>
          <p:cNvCxnSpPr>
            <a:cxnSpLocks/>
          </p:cNvCxnSpPr>
          <p:nvPr/>
        </p:nvCxnSpPr>
        <p:spPr>
          <a:xfrm>
            <a:off x="4100152" y="2660399"/>
            <a:ext cx="0" cy="876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4CF79F6-FACC-5547-B430-ED5543F8F89B}"/>
              </a:ext>
            </a:extLst>
          </p:cNvPr>
          <p:cNvSpPr/>
          <p:nvPr/>
        </p:nvSpPr>
        <p:spPr>
          <a:xfrm>
            <a:off x="4119203" y="2895524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4.1eV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14B277A-7281-8848-9387-6A3E1D6B9364}"/>
              </a:ext>
            </a:extLst>
          </p:cNvPr>
          <p:cNvCxnSpPr>
            <a:cxnSpLocks/>
          </p:cNvCxnSpPr>
          <p:nvPr/>
        </p:nvCxnSpPr>
        <p:spPr>
          <a:xfrm>
            <a:off x="3627006" y="3537223"/>
            <a:ext cx="0" cy="108260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948D437-6E68-FD46-88CF-4FF12F4C57EE}"/>
              </a:ext>
            </a:extLst>
          </p:cNvPr>
          <p:cNvSpPr/>
          <p:nvPr/>
        </p:nvSpPr>
        <p:spPr>
          <a:xfrm>
            <a:off x="3654655" y="3875591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3.4eV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2365F5-30CF-AE4C-959A-4BB797D3BF70}"/>
              </a:ext>
            </a:extLst>
          </p:cNvPr>
          <p:cNvSpPr txBox="1"/>
          <p:nvPr/>
        </p:nvSpPr>
        <p:spPr>
          <a:xfrm>
            <a:off x="1331155" y="2095344"/>
            <a:ext cx="1383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NbN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F6F9D6D-3CB8-B34A-9C73-6AAC33C6EFF7}"/>
              </a:ext>
            </a:extLst>
          </p:cNvPr>
          <p:cNvSpPr/>
          <p:nvPr/>
        </p:nvSpPr>
        <p:spPr>
          <a:xfrm>
            <a:off x="3627006" y="2091120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n-</a:t>
            </a:r>
            <a:r>
              <a:rPr lang="en-US" dirty="0" err="1"/>
              <a:t>GaN</a:t>
            </a:r>
            <a:endParaRPr lang="en-US" dirty="0"/>
          </a:p>
        </p:txBody>
      </p:sp>
      <p:pic>
        <p:nvPicPr>
          <p:cNvPr id="28" name="内容占位符 3">
            <a:extLst>
              <a:ext uri="{FF2B5EF4-FFF2-40B4-BE49-F238E27FC236}">
                <a16:creationId xmlns:a16="http://schemas.microsoft.com/office/drawing/2014/main" id="{7A8294C3-216A-B449-A1F0-04635EE3D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300" y="1572910"/>
            <a:ext cx="4895850" cy="4010025"/>
          </a:xfrm>
          <a:prstGeom prst="rect">
            <a:avLst/>
          </a:prstGeom>
        </p:spPr>
      </p:pic>
      <p:sp>
        <p:nvSpPr>
          <p:cNvPr id="29" name="任意多边形: 形状 6">
            <a:extLst>
              <a:ext uri="{FF2B5EF4-FFF2-40B4-BE49-F238E27FC236}">
                <a16:creationId xmlns:a16="http://schemas.microsoft.com/office/drawing/2014/main" id="{37A8ECDF-DAFE-5342-A655-E175C7403648}"/>
              </a:ext>
            </a:extLst>
          </p:cNvPr>
          <p:cNvSpPr/>
          <p:nvPr/>
        </p:nvSpPr>
        <p:spPr>
          <a:xfrm>
            <a:off x="7007528" y="3170784"/>
            <a:ext cx="3435658" cy="560594"/>
          </a:xfrm>
          <a:custGeom>
            <a:avLst/>
            <a:gdLst>
              <a:gd name="connsiteX0" fmla="*/ 0 w 3435658"/>
              <a:gd name="connsiteY0" fmla="*/ 560594 h 560594"/>
              <a:gd name="connsiteX1" fmla="*/ 186431 w 3435658"/>
              <a:gd name="connsiteY1" fmla="*/ 320897 h 560594"/>
              <a:gd name="connsiteX2" fmla="*/ 532660 w 3435658"/>
              <a:gd name="connsiteY2" fmla="*/ 54567 h 560594"/>
              <a:gd name="connsiteX3" fmla="*/ 798990 w 3435658"/>
              <a:gd name="connsiteY3" fmla="*/ 1301 h 560594"/>
              <a:gd name="connsiteX4" fmla="*/ 1091953 w 3435658"/>
              <a:gd name="connsiteY4" fmla="*/ 81200 h 560594"/>
              <a:gd name="connsiteX5" fmla="*/ 1411550 w 3435658"/>
              <a:gd name="connsiteY5" fmla="*/ 294264 h 560594"/>
              <a:gd name="connsiteX6" fmla="*/ 1544715 w 3435658"/>
              <a:gd name="connsiteY6" fmla="*/ 454062 h 560594"/>
              <a:gd name="connsiteX7" fmla="*/ 1677880 w 3435658"/>
              <a:gd name="connsiteY7" fmla="*/ 533961 h 560594"/>
              <a:gd name="connsiteX8" fmla="*/ 1811045 w 3435658"/>
              <a:gd name="connsiteY8" fmla="*/ 507328 h 560594"/>
              <a:gd name="connsiteX9" fmla="*/ 1944210 w 3435658"/>
              <a:gd name="connsiteY9" fmla="*/ 374163 h 560594"/>
              <a:gd name="connsiteX10" fmla="*/ 2183907 w 3435658"/>
              <a:gd name="connsiteY10" fmla="*/ 161099 h 560594"/>
              <a:gd name="connsiteX11" fmla="*/ 2476870 w 3435658"/>
              <a:gd name="connsiteY11" fmla="*/ 27934 h 560594"/>
              <a:gd name="connsiteX12" fmla="*/ 2902998 w 3435658"/>
              <a:gd name="connsiteY12" fmla="*/ 161099 h 560594"/>
              <a:gd name="connsiteX13" fmla="*/ 3435658 w 3435658"/>
              <a:gd name="connsiteY13" fmla="*/ 507328 h 56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35658" h="560594">
                <a:moveTo>
                  <a:pt x="0" y="560594"/>
                </a:moveTo>
                <a:cubicBezTo>
                  <a:pt x="48827" y="482914"/>
                  <a:pt x="97654" y="405235"/>
                  <a:pt x="186431" y="320897"/>
                </a:cubicBezTo>
                <a:cubicBezTo>
                  <a:pt x="275208" y="236559"/>
                  <a:pt x="430567" y="107833"/>
                  <a:pt x="532660" y="54567"/>
                </a:cubicBezTo>
                <a:cubicBezTo>
                  <a:pt x="634753" y="1301"/>
                  <a:pt x="705775" y="-3138"/>
                  <a:pt x="798990" y="1301"/>
                </a:cubicBezTo>
                <a:cubicBezTo>
                  <a:pt x="892205" y="5740"/>
                  <a:pt x="989860" y="32373"/>
                  <a:pt x="1091953" y="81200"/>
                </a:cubicBezTo>
                <a:cubicBezTo>
                  <a:pt x="1194046" y="130027"/>
                  <a:pt x="1336090" y="232120"/>
                  <a:pt x="1411550" y="294264"/>
                </a:cubicBezTo>
                <a:cubicBezTo>
                  <a:pt x="1487010" y="356408"/>
                  <a:pt x="1500327" y="414113"/>
                  <a:pt x="1544715" y="454062"/>
                </a:cubicBezTo>
                <a:cubicBezTo>
                  <a:pt x="1589103" y="494011"/>
                  <a:pt x="1633492" y="525083"/>
                  <a:pt x="1677880" y="533961"/>
                </a:cubicBezTo>
                <a:cubicBezTo>
                  <a:pt x="1722268" y="542839"/>
                  <a:pt x="1766657" y="533961"/>
                  <a:pt x="1811045" y="507328"/>
                </a:cubicBezTo>
                <a:cubicBezTo>
                  <a:pt x="1855433" y="480695"/>
                  <a:pt x="1882066" y="431868"/>
                  <a:pt x="1944210" y="374163"/>
                </a:cubicBezTo>
                <a:cubicBezTo>
                  <a:pt x="2006354" y="316458"/>
                  <a:pt x="2095130" y="218804"/>
                  <a:pt x="2183907" y="161099"/>
                </a:cubicBezTo>
                <a:cubicBezTo>
                  <a:pt x="2272684" y="103394"/>
                  <a:pt x="2357022" y="27934"/>
                  <a:pt x="2476870" y="27934"/>
                </a:cubicBezTo>
                <a:cubicBezTo>
                  <a:pt x="2596718" y="27934"/>
                  <a:pt x="2743200" y="81200"/>
                  <a:pt x="2902998" y="161099"/>
                </a:cubicBezTo>
                <a:cubicBezTo>
                  <a:pt x="3062796" y="240998"/>
                  <a:pt x="3324687" y="440745"/>
                  <a:pt x="3435658" y="507328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7">
            <a:extLst>
              <a:ext uri="{FF2B5EF4-FFF2-40B4-BE49-F238E27FC236}">
                <a16:creationId xmlns:a16="http://schemas.microsoft.com/office/drawing/2014/main" id="{95405C08-3BC8-134A-BF13-2ABF538DC9AA}"/>
              </a:ext>
            </a:extLst>
          </p:cNvPr>
          <p:cNvSpPr/>
          <p:nvPr/>
        </p:nvSpPr>
        <p:spPr>
          <a:xfrm>
            <a:off x="7231011" y="3348399"/>
            <a:ext cx="1104900" cy="900227"/>
          </a:xfrm>
          <a:custGeom>
            <a:avLst/>
            <a:gdLst>
              <a:gd name="connsiteX0" fmla="*/ 0 w 1104900"/>
              <a:gd name="connsiteY0" fmla="*/ 900227 h 900227"/>
              <a:gd name="connsiteX1" fmla="*/ 266700 w 1104900"/>
              <a:gd name="connsiteY1" fmla="*/ 290627 h 900227"/>
              <a:gd name="connsiteX2" fmla="*/ 476250 w 1104900"/>
              <a:gd name="connsiteY2" fmla="*/ 23927 h 900227"/>
              <a:gd name="connsiteX3" fmla="*/ 666750 w 1104900"/>
              <a:gd name="connsiteY3" fmla="*/ 42977 h 900227"/>
              <a:gd name="connsiteX4" fmla="*/ 838200 w 1104900"/>
              <a:gd name="connsiteY4" fmla="*/ 290627 h 900227"/>
              <a:gd name="connsiteX5" fmla="*/ 1104900 w 1104900"/>
              <a:gd name="connsiteY5" fmla="*/ 900227 h 900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4900" h="900227">
                <a:moveTo>
                  <a:pt x="0" y="900227"/>
                </a:moveTo>
                <a:cubicBezTo>
                  <a:pt x="93662" y="668452"/>
                  <a:pt x="187325" y="436677"/>
                  <a:pt x="266700" y="290627"/>
                </a:cubicBezTo>
                <a:cubicBezTo>
                  <a:pt x="346075" y="144577"/>
                  <a:pt x="409575" y="65202"/>
                  <a:pt x="476250" y="23927"/>
                </a:cubicBezTo>
                <a:cubicBezTo>
                  <a:pt x="542925" y="-17348"/>
                  <a:pt x="606425" y="-1473"/>
                  <a:pt x="666750" y="42977"/>
                </a:cubicBezTo>
                <a:cubicBezTo>
                  <a:pt x="727075" y="87427"/>
                  <a:pt x="765175" y="147752"/>
                  <a:pt x="838200" y="290627"/>
                </a:cubicBezTo>
                <a:cubicBezTo>
                  <a:pt x="911225" y="433502"/>
                  <a:pt x="1008062" y="666864"/>
                  <a:pt x="1104900" y="900227"/>
                </a:cubicBezTo>
              </a:path>
            </a:pathLst>
          </a:cu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箭头连接符 5">
            <a:extLst>
              <a:ext uri="{FF2B5EF4-FFF2-40B4-BE49-F238E27FC236}">
                <a16:creationId xmlns:a16="http://schemas.microsoft.com/office/drawing/2014/main" id="{A526CD50-3828-3F4C-9E4C-75473306F656}"/>
              </a:ext>
            </a:extLst>
          </p:cNvPr>
          <p:cNvCxnSpPr>
            <a:cxnSpLocks/>
          </p:cNvCxnSpPr>
          <p:nvPr/>
        </p:nvCxnSpPr>
        <p:spPr>
          <a:xfrm flipV="1">
            <a:off x="7744375" y="2610326"/>
            <a:ext cx="0" cy="510437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9">
            <a:extLst>
              <a:ext uri="{FF2B5EF4-FFF2-40B4-BE49-F238E27FC236}">
                <a16:creationId xmlns:a16="http://schemas.microsoft.com/office/drawing/2014/main" id="{8F37D559-3568-3C42-974E-672D616DDD73}"/>
              </a:ext>
            </a:extLst>
          </p:cNvPr>
          <p:cNvSpPr txBox="1"/>
          <p:nvPr/>
        </p:nvSpPr>
        <p:spPr>
          <a:xfrm>
            <a:off x="7783461" y="265353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~2.3 eV</a:t>
            </a:r>
            <a:endParaRPr lang="zh-CN" altLang="en-US" dirty="0"/>
          </a:p>
        </p:txBody>
      </p:sp>
      <p:cxnSp>
        <p:nvCxnSpPr>
          <p:cNvPr id="36" name="直接箭头连接符 10">
            <a:extLst>
              <a:ext uri="{FF2B5EF4-FFF2-40B4-BE49-F238E27FC236}">
                <a16:creationId xmlns:a16="http://schemas.microsoft.com/office/drawing/2014/main" id="{07E29F44-7D31-6341-88A6-970826E415E5}"/>
              </a:ext>
            </a:extLst>
          </p:cNvPr>
          <p:cNvCxnSpPr>
            <a:cxnSpLocks/>
          </p:cNvCxnSpPr>
          <p:nvPr/>
        </p:nvCxnSpPr>
        <p:spPr>
          <a:xfrm flipV="1">
            <a:off x="8706400" y="3245326"/>
            <a:ext cx="0" cy="370738"/>
          </a:xfrm>
          <a:prstGeom prst="straightConnector1">
            <a:avLst/>
          </a:prstGeom>
          <a:ln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11">
            <a:extLst>
              <a:ext uri="{FF2B5EF4-FFF2-40B4-BE49-F238E27FC236}">
                <a16:creationId xmlns:a16="http://schemas.microsoft.com/office/drawing/2014/main" id="{FB1818C3-C840-984A-9499-8A943480EE2D}"/>
              </a:ext>
            </a:extLst>
          </p:cNvPr>
          <p:cNvSpPr txBox="1"/>
          <p:nvPr/>
        </p:nvSpPr>
        <p:spPr>
          <a:xfrm>
            <a:off x="8745486" y="322980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~2 eV</a:t>
            </a:r>
            <a:endParaRPr lang="zh-CN" altLang="en-US" dirty="0"/>
          </a:p>
        </p:txBody>
      </p:sp>
      <p:cxnSp>
        <p:nvCxnSpPr>
          <p:cNvPr id="45" name="直接连接符 14">
            <a:extLst>
              <a:ext uri="{FF2B5EF4-FFF2-40B4-BE49-F238E27FC236}">
                <a16:creationId xmlns:a16="http://schemas.microsoft.com/office/drawing/2014/main" id="{00CFD2E8-7C35-1346-9F8B-50B874476F4B}"/>
              </a:ext>
            </a:extLst>
          </p:cNvPr>
          <p:cNvCxnSpPr/>
          <p:nvPr/>
        </p:nvCxnSpPr>
        <p:spPr>
          <a:xfrm>
            <a:off x="6972249" y="2564289"/>
            <a:ext cx="3629025" cy="0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15">
            <a:extLst>
              <a:ext uri="{FF2B5EF4-FFF2-40B4-BE49-F238E27FC236}">
                <a16:creationId xmlns:a16="http://schemas.microsoft.com/office/drawing/2014/main" id="{2053D7AA-2869-CF42-B640-77329DA85BE3}"/>
              </a:ext>
            </a:extLst>
          </p:cNvPr>
          <p:cNvCxnSpPr/>
          <p:nvPr/>
        </p:nvCxnSpPr>
        <p:spPr>
          <a:xfrm>
            <a:off x="6986530" y="3150082"/>
            <a:ext cx="3629025" cy="0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16">
            <a:extLst>
              <a:ext uri="{FF2B5EF4-FFF2-40B4-BE49-F238E27FC236}">
                <a16:creationId xmlns:a16="http://schemas.microsoft.com/office/drawing/2014/main" id="{C0C7F5E0-B484-934D-A338-D1DB2E21DDE8}"/>
              </a:ext>
            </a:extLst>
          </p:cNvPr>
          <p:cNvCxnSpPr/>
          <p:nvPr/>
        </p:nvCxnSpPr>
        <p:spPr>
          <a:xfrm>
            <a:off x="6986534" y="3764451"/>
            <a:ext cx="3629025" cy="0"/>
          </a:xfrm>
          <a:prstGeom prst="line">
            <a:avLst/>
          </a:prstGeom>
          <a:ln w="1270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1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8475"/>
            <a:ext cx="12192000" cy="794541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Noise is frequency dependent: draw focus to 1/f noise 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18</a:t>
            </a:fld>
            <a:endParaRPr lang="en-US"/>
          </a:p>
        </p:txBody>
      </p:sp>
      <p:pic>
        <p:nvPicPr>
          <p:cNvPr id="1025" name="Picture 1" descr="page5image1484600768">
            <a:extLst>
              <a:ext uri="{FF2B5EF4-FFF2-40B4-BE49-F238E27FC236}">
                <a16:creationId xmlns:a16="http://schemas.microsoft.com/office/drawing/2014/main" id="{9F9A20E5-CD25-5649-B8CD-A2CDA1988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2" y="1280681"/>
            <a:ext cx="4717093" cy="348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ED351A-F2AA-2749-9F9C-5BF05D7C20DB}"/>
              </a:ext>
            </a:extLst>
          </p:cNvPr>
          <p:cNvSpPr txBox="1"/>
          <p:nvPr/>
        </p:nvSpPr>
        <p:spPr>
          <a:xfrm>
            <a:off x="5010017" y="4010556"/>
            <a:ext cx="65749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1/f noise due to generation-recombination effects, acoustic phonon scattering, impurity scattering, etc.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Observed in frequency range of 0 – 1 MHz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aramond" panose="02020404030301010803" pitchFamily="18" charset="0"/>
              </a:rPr>
              <a:t>Large device-to-device variation in noise spectrum    </a:t>
            </a:r>
          </a:p>
          <a:p>
            <a:endParaRPr lang="en-US" sz="2400" dirty="0"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Garamond" panose="020204040303010108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5044F-14F3-9740-AAC3-77D649687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7" b="39702"/>
          <a:stretch/>
        </p:blipFill>
        <p:spPr>
          <a:xfrm>
            <a:off x="6781799" y="1378143"/>
            <a:ext cx="2481943" cy="909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90344B-27D0-5B4F-9354-B200EF7B0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492" y="2234684"/>
            <a:ext cx="4809814" cy="129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229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Valleytronics</a:t>
            </a:r>
            <a:r>
              <a:rPr lang="en-US" dirty="0"/>
              <a:t>: an overview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AF669F0-B463-B148-9AC9-CF5E93548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85" y="2182037"/>
            <a:ext cx="4599548" cy="189201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0BC7E5BC-B9A4-1846-9C1E-951E59951998}"/>
              </a:ext>
            </a:extLst>
          </p:cNvPr>
          <p:cNvGrpSpPr/>
          <p:nvPr/>
        </p:nvGrpSpPr>
        <p:grpSpPr>
          <a:xfrm>
            <a:off x="6447113" y="1628375"/>
            <a:ext cx="4753102" cy="2847784"/>
            <a:chOff x="1163606" y="20681675"/>
            <a:chExt cx="6790148" cy="485481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9FF26F2-29B7-BD42-A4AC-51419B401F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93" b="15358"/>
            <a:stretch/>
          </p:blipFill>
          <p:spPr>
            <a:xfrm>
              <a:off x="1893050" y="20681675"/>
              <a:ext cx="5304266" cy="4488439"/>
            </a:xfrm>
            <a:prstGeom prst="rect">
              <a:avLst/>
            </a:prstGeom>
          </p:spPr>
        </p:pic>
        <p:sp>
          <p:nvSpPr>
            <p:cNvPr id="38" name="Arrow: Right 7">
              <a:extLst>
                <a:ext uri="{FF2B5EF4-FFF2-40B4-BE49-F238E27FC236}">
                  <a16:creationId xmlns:a16="http://schemas.microsoft.com/office/drawing/2014/main" id="{5727DE45-2145-CB49-AE7E-59F6F5F2192F}"/>
                </a:ext>
              </a:extLst>
            </p:cNvPr>
            <p:cNvSpPr/>
            <p:nvPr/>
          </p:nvSpPr>
          <p:spPr>
            <a:xfrm>
              <a:off x="2854976" y="24986566"/>
              <a:ext cx="3583847" cy="137007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25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79892C-8D81-3F44-A7F2-AACD98317192}"/>
                </a:ext>
              </a:extLst>
            </p:cNvPr>
            <p:cNvSpPr txBox="1"/>
            <p:nvPr/>
          </p:nvSpPr>
          <p:spPr>
            <a:xfrm>
              <a:off x="3489472" y="25101207"/>
              <a:ext cx="4464282" cy="435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Crystal Momentum 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5ECA70-4307-A643-A15A-D08B70D44CEB}"/>
                </a:ext>
              </a:extLst>
            </p:cNvPr>
            <p:cNvSpPr txBox="1"/>
            <p:nvPr/>
          </p:nvSpPr>
          <p:spPr>
            <a:xfrm rot="16200000">
              <a:off x="650696" y="22208734"/>
              <a:ext cx="1542444" cy="516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Energy</a:t>
              </a:r>
            </a:p>
          </p:txBody>
        </p:sp>
        <p:sp>
          <p:nvSpPr>
            <p:cNvPr id="41" name="Arrow: Right 10">
              <a:extLst>
                <a:ext uri="{FF2B5EF4-FFF2-40B4-BE49-F238E27FC236}">
                  <a16:creationId xmlns:a16="http://schemas.microsoft.com/office/drawing/2014/main" id="{ABBE2A82-3D02-2949-B55E-4906BA22F1F7}"/>
                </a:ext>
              </a:extLst>
            </p:cNvPr>
            <p:cNvSpPr/>
            <p:nvPr/>
          </p:nvSpPr>
          <p:spPr>
            <a:xfrm rot="16200000">
              <a:off x="79123" y="22706147"/>
              <a:ext cx="3583847" cy="137007"/>
            </a:xfrm>
            <a:prstGeom prst="rightArrow">
              <a:avLst/>
            </a:prstGeom>
            <a:solidFill>
              <a:srgbClr val="00B0F0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525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DC02003-0B52-3346-A419-E751322D401D}"/>
                </a:ext>
              </a:extLst>
            </p:cNvPr>
            <p:cNvGrpSpPr/>
            <p:nvPr/>
          </p:nvGrpSpPr>
          <p:grpSpPr>
            <a:xfrm>
              <a:off x="1542217" y="23877865"/>
              <a:ext cx="1234468" cy="1209432"/>
              <a:chOff x="7068165" y="20589274"/>
              <a:chExt cx="1853669" cy="1828157"/>
            </a:xfrm>
          </p:grpSpPr>
          <p:sp>
            <p:nvSpPr>
              <p:cNvPr id="43" name="Hexagon 42">
                <a:extLst>
                  <a:ext uri="{FF2B5EF4-FFF2-40B4-BE49-F238E27FC236}">
                    <a16:creationId xmlns:a16="http://schemas.microsoft.com/office/drawing/2014/main" id="{39FA6B44-9175-AA45-99CC-212735CBFA91}"/>
                  </a:ext>
                </a:extLst>
              </p:cNvPr>
              <p:cNvSpPr/>
              <p:nvPr/>
            </p:nvSpPr>
            <p:spPr>
              <a:xfrm>
                <a:off x="7068165" y="20589274"/>
                <a:ext cx="1853669" cy="1828157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10000"/>
                  </a:schemeClr>
                </a:solidFill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525" dirty="0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5D9026E6-2582-7645-92A4-E4700A691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102"/>
              <a:stretch/>
            </p:blipFill>
            <p:spPr>
              <a:xfrm>
                <a:off x="8120204" y="20668425"/>
                <a:ext cx="406798" cy="40299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614BEE3-8EB3-A74F-A205-A1FA46762C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491856" y="21196601"/>
                <a:ext cx="429977" cy="39088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3087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contributes a considerable amount to energy grid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D4C998-B6B6-0E42-8064-04416C69F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698" y="1655765"/>
            <a:ext cx="5450477" cy="2831417"/>
          </a:xfrm>
          <a:prstGeom prst="rect">
            <a:avLst/>
          </a:prstGeom>
        </p:spPr>
      </p:pic>
      <p:pic>
        <p:nvPicPr>
          <p:cNvPr id="1025" name="Picture 1" descr="page3image1408780592">
            <a:extLst>
              <a:ext uri="{FF2B5EF4-FFF2-40B4-BE49-F238E27FC236}">
                <a16:creationId xmlns:a16="http://schemas.microsoft.com/office/drawing/2014/main" id="{C6688C50-59E8-3D40-85AB-F4A6B493C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8" y="1703364"/>
            <a:ext cx="5959929" cy="273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5AD2ED-320D-E947-80EC-C45A304D1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7976" y="4534781"/>
            <a:ext cx="3260272" cy="163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81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5D7B7-6934-1843-978A-46C06925F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46CFF-BC87-464D-AA6C-874BD4E24C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426535-840A-3940-98F3-E803766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platform for </a:t>
            </a:r>
            <a:r>
              <a:rPr lang="en-US" dirty="0" err="1"/>
              <a:t>valleytronics</a:t>
            </a:r>
            <a:r>
              <a:rPr lang="en-US" dirty="0"/>
              <a:t>: 2D TMDs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C7D6F-E6DD-6D42-BF31-2B550293C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090" y="1796642"/>
            <a:ext cx="2381200" cy="15077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5A9FC51-1EE5-4543-B4C6-E15E0275CE97}"/>
              </a:ext>
            </a:extLst>
          </p:cNvPr>
          <p:cNvGrpSpPr/>
          <p:nvPr/>
        </p:nvGrpSpPr>
        <p:grpSpPr>
          <a:xfrm>
            <a:off x="1159226" y="1431500"/>
            <a:ext cx="3224463" cy="2348462"/>
            <a:chOff x="5630688" y="1612840"/>
            <a:chExt cx="2433935" cy="18682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B1561EC-E1C4-2946-98F5-9D788740334E}"/>
                </a:ext>
              </a:extLst>
            </p:cNvPr>
            <p:cNvGrpSpPr/>
            <p:nvPr/>
          </p:nvGrpSpPr>
          <p:grpSpPr>
            <a:xfrm>
              <a:off x="5630688" y="1612840"/>
              <a:ext cx="2433935" cy="1719221"/>
              <a:chOff x="4180927" y="2097035"/>
              <a:chExt cx="3319329" cy="228781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D7A1F10-EC5C-9D45-922B-DCD23AC3DF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80927" y="2282607"/>
                <a:ext cx="3319329" cy="2102242"/>
              </a:xfrm>
              <a:prstGeom prst="rect">
                <a:avLst/>
              </a:prstGeom>
            </p:spPr>
          </p:pic>
          <p:sp>
            <p:nvSpPr>
              <p:cNvPr id="12" name="Arrow: Up 8">
                <a:extLst>
                  <a:ext uri="{FF2B5EF4-FFF2-40B4-BE49-F238E27FC236}">
                    <a16:creationId xmlns:a16="http://schemas.microsoft.com/office/drawing/2014/main" id="{6868EC70-FAC8-A448-B45E-4428357CE2A5}"/>
                  </a:ext>
                </a:extLst>
              </p:cNvPr>
              <p:cNvSpPr/>
              <p:nvPr/>
            </p:nvSpPr>
            <p:spPr bwMode="auto">
              <a:xfrm>
                <a:off x="5792819" y="2097035"/>
                <a:ext cx="95543" cy="185573"/>
              </a:xfrm>
              <a:prstGeom prst="upArrow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18A9C35-F6C2-5143-B965-27FEED90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9159" y="3309340"/>
              <a:ext cx="194035" cy="14552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B803DF-7208-A44E-BC58-4E16F7FCB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9160" y="1629487"/>
              <a:ext cx="194035" cy="145526"/>
            </a:xfrm>
            <a:prstGeom prst="rect">
              <a:avLst/>
            </a:prstGeom>
          </p:spPr>
        </p:pic>
        <p:sp>
          <p:nvSpPr>
            <p:cNvPr id="10" name="Arrow: Up 16">
              <a:extLst>
                <a:ext uri="{FF2B5EF4-FFF2-40B4-BE49-F238E27FC236}">
                  <a16:creationId xmlns:a16="http://schemas.microsoft.com/office/drawing/2014/main" id="{C90C93FB-D2AD-EB49-9B1F-9561A5A5FE44}"/>
                </a:ext>
              </a:extLst>
            </p:cNvPr>
            <p:cNvSpPr/>
            <p:nvPr/>
          </p:nvSpPr>
          <p:spPr bwMode="auto">
            <a:xfrm rot="10800000">
              <a:off x="6817748" y="3341625"/>
              <a:ext cx="70058" cy="139452"/>
            </a:xfrm>
            <a:prstGeom prst="upArrow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13" name="Picture 12" descr="C:\Users\nimalec\AppData\Local\Temp\EqualX\equation.jpg">
            <a:extLst>
              <a:ext uri="{FF2B5EF4-FFF2-40B4-BE49-F238E27FC236}">
                <a16:creationId xmlns:a16="http://schemas.microsoft.com/office/drawing/2014/main" id="{1CDBDAEE-45AD-D842-B8B1-FB87D036201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78" y="4582651"/>
            <a:ext cx="3530120" cy="3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nimalec\AppData\Local\Temp\EqualX\equation.jpg">
            <a:extLst>
              <a:ext uri="{FF2B5EF4-FFF2-40B4-BE49-F238E27FC236}">
                <a16:creationId xmlns:a16="http://schemas.microsoft.com/office/drawing/2014/main" id="{4526D2CE-F238-6A43-B2FA-B51F6F549A5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217" y="4636692"/>
            <a:ext cx="1694177" cy="3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CF763-5622-C045-BF49-1E08A8C34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5626" y="4191847"/>
            <a:ext cx="473081" cy="348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57F6FB-B031-B943-A392-942B5A006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641" y="4164479"/>
            <a:ext cx="466596" cy="343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2F4B86-305F-0F4E-96A2-D012065BCD9A}"/>
                  </a:ext>
                </a:extLst>
              </p:cNvPr>
              <p:cNvSpPr txBox="1"/>
              <p:nvPr/>
            </p:nvSpPr>
            <p:spPr>
              <a:xfrm>
                <a:off x="1159226" y="936553"/>
                <a:ext cx="20123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Garamond" panose="02020404030301010803" pitchFamily="18" charset="0"/>
                  </a:rPr>
                  <a:t>Bulk </a:t>
                </a:r>
                <a:r>
                  <a:rPr lang="en-US" altLang="en-US" sz="2000" b="1" dirty="0">
                    <a:latin typeface="Garamond" panose="02020404030301010803" pitchFamily="18" charset="0"/>
                  </a:rPr>
                  <a:t>Mo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0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en-US" sz="2000" b="1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endParaRPr lang="en-US" b="1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22F4B86-305F-0F4E-96A2-D012065BC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226" y="936553"/>
                <a:ext cx="2012340" cy="400110"/>
              </a:xfrm>
              <a:prstGeom prst="rect">
                <a:avLst/>
              </a:prstGeom>
              <a:blipFill>
                <a:blip r:embed="rId9"/>
                <a:stretch>
                  <a:fillRect l="-2500" t="-312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D20CAA-417B-484A-A874-209EC8F8F053}"/>
                  </a:ext>
                </a:extLst>
              </p:cNvPr>
              <p:cNvSpPr/>
              <p:nvPr/>
            </p:nvSpPr>
            <p:spPr>
              <a:xfrm>
                <a:off x="5384138" y="936553"/>
                <a:ext cx="22027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b="1" dirty="0">
                    <a:latin typeface="Garamond" panose="02020404030301010803" pitchFamily="18" charset="0"/>
                  </a:rPr>
                  <a:t>Monolayer </a:t>
                </a:r>
                <a:r>
                  <a:rPr lang="en-US" altLang="en-US" sz="2000" b="1" dirty="0">
                    <a:latin typeface="Garamond" panose="02020404030301010803" pitchFamily="18" charset="0"/>
                  </a:rPr>
                  <a:t>Mo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>
                            <a:latin typeface="Cambria Math" panose="02040503050406030204" pitchFamily="18" charset="0"/>
                          </a:rPr>
                          <m:t>𝐒</m:t>
                        </m:r>
                      </m:e>
                      <m:sub>
                        <m:r>
                          <a:rPr lang="en-US" altLang="en-US" sz="20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CD20CAA-417B-484A-A874-209EC8F8F0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138" y="936553"/>
                <a:ext cx="2202719" cy="461665"/>
              </a:xfrm>
              <a:prstGeom prst="rect">
                <a:avLst/>
              </a:prstGeom>
              <a:blipFill>
                <a:blip r:embed="rId10"/>
                <a:stretch>
                  <a:fillRect l="-2299" t="-2703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995BDE3-DA54-DD4D-9999-99BEB873769F}"/>
              </a:ext>
            </a:extLst>
          </p:cNvPr>
          <p:cNvSpPr txBox="1"/>
          <p:nvPr/>
        </p:nvSpPr>
        <p:spPr>
          <a:xfrm>
            <a:off x="5384138" y="5092942"/>
            <a:ext cx="4754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Garamond" panose="02020404030301010803" pitchFamily="18" charset="0"/>
              </a:rPr>
              <a:t>Emergence of direct gap, degeneracies at K/K’ points, piezoelectricity, possesses 3  etc.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AFA0D9-C4A8-E74B-A599-69D2B4234047}"/>
              </a:ext>
            </a:extLst>
          </p:cNvPr>
          <p:cNvSpPr txBox="1"/>
          <p:nvPr/>
        </p:nvSpPr>
        <p:spPr>
          <a:xfrm>
            <a:off x="1192038" y="5118302"/>
            <a:ext cx="3559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Garamond" panose="02020404030301010803" pitchFamily="18" charset="0"/>
              </a:rPr>
              <a:t>Indirect gap, possesses 18 phonon modes, inversion symmetry present. 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A015ACF-B6C6-A84C-8D4F-F1133B2E225B}"/>
              </a:ext>
            </a:extLst>
          </p:cNvPr>
          <p:cNvCxnSpPr/>
          <p:nvPr/>
        </p:nvCxnSpPr>
        <p:spPr bwMode="auto">
          <a:xfrm>
            <a:off x="5120029" y="1052078"/>
            <a:ext cx="8021" cy="43893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Arrow: Right 19">
            <a:extLst>
              <a:ext uri="{FF2B5EF4-FFF2-40B4-BE49-F238E27FC236}">
                <a16:creationId xmlns:a16="http://schemas.microsoft.com/office/drawing/2014/main" id="{41C8A90E-5FC3-664A-9BCC-F289F9F4DAB0}"/>
              </a:ext>
            </a:extLst>
          </p:cNvPr>
          <p:cNvSpPr/>
          <p:nvPr/>
        </p:nvSpPr>
        <p:spPr bwMode="auto">
          <a:xfrm flipV="1">
            <a:off x="4543134" y="2757440"/>
            <a:ext cx="1169831" cy="4571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191C95-D379-6D42-8551-F1DD8232DEBB}"/>
              </a:ext>
            </a:extLst>
          </p:cNvPr>
          <p:cNvSpPr txBox="1"/>
          <p:nvPr/>
        </p:nvSpPr>
        <p:spPr>
          <a:xfrm>
            <a:off x="4151044" y="2400755"/>
            <a:ext cx="3623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</a:rPr>
              <a:t>2D Confinement</a:t>
            </a:r>
          </a:p>
        </p:txBody>
      </p:sp>
    </p:spTree>
    <p:extLst>
      <p:ext uri="{BB962C8B-B14F-4D97-AF65-F5344CB8AC3E}">
        <p14:creationId xmlns:p14="http://schemas.microsoft.com/office/powerpoint/2010/main" val="2804497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5D7B7-6934-1843-978A-46C06925F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46CFF-BC87-464D-AA6C-874BD4E24C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426535-840A-3940-98F3-E803766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Scattering is a problem </a:t>
            </a:r>
          </a:p>
        </p:txBody>
      </p:sp>
      <p:pic>
        <p:nvPicPr>
          <p:cNvPr id="24" name="Picture 2" descr="page104image2563514128">
            <a:extLst>
              <a:ext uri="{FF2B5EF4-FFF2-40B4-BE49-F238E27FC236}">
                <a16:creationId xmlns:a16="http://schemas.microsoft.com/office/drawing/2014/main" id="{8008801F-9752-1048-95B4-D9F1E4D1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4" y="1225944"/>
            <a:ext cx="5874816" cy="440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C452D2-77C1-2746-9E2B-4F966F9FCF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9"/>
          <a:stretch/>
        </p:blipFill>
        <p:spPr>
          <a:xfrm>
            <a:off x="6600596" y="1225944"/>
            <a:ext cx="4637247" cy="16123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A4D1DD-517F-844B-AD35-EF27B2B4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899" y="3768920"/>
            <a:ext cx="4347882" cy="50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9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5D7B7-6934-1843-978A-46C06925F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46CFF-BC87-464D-AA6C-874BD4E24C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426535-840A-3940-98F3-E803766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strain engineering to increase valley lifetime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74BE5F9-B623-1047-8EBD-36673CA49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1" t="11366" r="21375" b="13736"/>
          <a:stretch/>
        </p:blipFill>
        <p:spPr>
          <a:xfrm>
            <a:off x="1130803" y="1455646"/>
            <a:ext cx="3149649" cy="285545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AE5FC9D3-8144-274A-86E1-DF7B03C03B26}"/>
              </a:ext>
            </a:extLst>
          </p:cNvPr>
          <p:cNvGrpSpPr/>
          <p:nvPr/>
        </p:nvGrpSpPr>
        <p:grpSpPr>
          <a:xfrm>
            <a:off x="6663588" y="1044998"/>
            <a:ext cx="2345636" cy="4768003"/>
            <a:chOff x="4081347" y="639367"/>
            <a:chExt cx="2665756" cy="5402260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660DD79-A492-DC46-9D45-DCEC7392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6488" y="639367"/>
              <a:ext cx="2595473" cy="208292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EEC3050-D2FC-E941-88C7-23B0268A5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1347" y="2660970"/>
              <a:ext cx="2665756" cy="173610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669243A-9131-0645-B541-C6A8C6E4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1630" y="4397071"/>
              <a:ext cx="2525190" cy="1644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640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5D7B7-6934-1843-978A-46C06925F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46CFF-BC87-464D-AA6C-874BD4E24C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426535-840A-3940-98F3-E803766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strain engineering to increase valley lifetime (cont’d)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1C30C2-E5AC-EA4C-86AF-FFA4B2177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00" y="1649195"/>
            <a:ext cx="4263148" cy="31973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9EFB891-CFE2-F44A-9AD5-406AE2DD57B5}"/>
              </a:ext>
            </a:extLst>
          </p:cNvPr>
          <p:cNvGrpSpPr/>
          <p:nvPr/>
        </p:nvGrpSpPr>
        <p:grpSpPr>
          <a:xfrm>
            <a:off x="5870713" y="871888"/>
            <a:ext cx="4386470" cy="5114224"/>
            <a:chOff x="3827115" y="383123"/>
            <a:chExt cx="2536200" cy="55629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D5670CE-DA6E-DE44-BAE1-1E9E94C8C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7115" y="383123"/>
              <a:ext cx="2425148" cy="181886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42D53D3-4C53-E648-8728-F029CA669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7115" y="2178902"/>
              <a:ext cx="2486694" cy="186502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DAB2D3-A085-B049-B68C-A6AA74C8A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7116" y="4043924"/>
              <a:ext cx="2536199" cy="1902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98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5D7B7-6934-1843-978A-46C06925F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46CFF-BC87-464D-AA6C-874BD4E24C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426535-840A-3940-98F3-E803766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strain engineering to increase valley lifetime (cont’d)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950D21-C208-8E42-9433-9C02DA359B10}"/>
              </a:ext>
            </a:extLst>
          </p:cNvPr>
          <p:cNvGrpSpPr/>
          <p:nvPr/>
        </p:nvGrpSpPr>
        <p:grpSpPr>
          <a:xfrm>
            <a:off x="1133060" y="1351723"/>
            <a:ext cx="9491870" cy="2824270"/>
            <a:chOff x="97017" y="1505830"/>
            <a:chExt cx="8983680" cy="24658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E01CBF-D58A-1E4A-8D16-66A10DFF9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2" t="8106" r="4717" b="10142"/>
            <a:stretch/>
          </p:blipFill>
          <p:spPr>
            <a:xfrm>
              <a:off x="97017" y="1643733"/>
              <a:ext cx="2329565" cy="221962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567876-E640-8A49-A0EF-92CEF682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29" y="1615075"/>
              <a:ext cx="1086937" cy="257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DF57A2-4825-0645-8C9F-DC6881FEC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3146" y="2477305"/>
              <a:ext cx="1027918" cy="267623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1D5D321-0B51-0745-A09A-A9F32EE3D365}"/>
                </a:ext>
              </a:extLst>
            </p:cNvPr>
            <p:cNvGrpSpPr/>
            <p:nvPr/>
          </p:nvGrpSpPr>
          <p:grpSpPr>
            <a:xfrm>
              <a:off x="3739482" y="1505830"/>
              <a:ext cx="2692612" cy="2439002"/>
              <a:chOff x="18283873" y="16325850"/>
              <a:chExt cx="4028769" cy="3492462"/>
            </a:xfrm>
          </p:grpSpPr>
          <p:sp>
            <p:nvSpPr>
              <p:cNvPr id="28" name="AutoShape 14" descr="Related image">
                <a:extLst>
                  <a:ext uri="{FF2B5EF4-FFF2-40B4-BE49-F238E27FC236}">
                    <a16:creationId xmlns:a16="http://schemas.microsoft.com/office/drawing/2014/main" id="{7F457482-F99D-344D-BEC4-5EEE505EF9C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069050" y="16325850"/>
                <a:ext cx="26670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0010" tIns="40005" rIns="80010" bIns="4000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525"/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3B49AEE-AFDA-B347-9D5F-1D3D58E5A2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72" r="478" b="14290"/>
              <a:stretch/>
            </p:blipFill>
            <p:spPr>
              <a:xfrm>
                <a:off x="18283873" y="16415790"/>
                <a:ext cx="3060137" cy="340252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5B0D632-AEA1-424B-A481-D92E9E248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71341" y="17653899"/>
                <a:ext cx="314208" cy="259564"/>
              </a:xfrm>
              <a:prstGeom prst="rect">
                <a:avLst/>
              </a:prstGeom>
            </p:spPr>
          </p:pic>
          <p:cxnSp>
            <p:nvCxnSpPr>
              <p:cNvPr id="31" name="Connector: Curved 39">
                <a:extLst>
                  <a:ext uri="{FF2B5EF4-FFF2-40B4-BE49-F238E27FC236}">
                    <a16:creationId xmlns:a16="http://schemas.microsoft.com/office/drawing/2014/main" id="{69F9262F-7F6A-E94F-9601-2A17A8571BB3}"/>
                  </a:ext>
                </a:extLst>
              </p:cNvPr>
              <p:cNvCxnSpPr/>
              <p:nvPr/>
            </p:nvCxnSpPr>
            <p:spPr>
              <a:xfrm>
                <a:off x="19325856" y="17831404"/>
                <a:ext cx="738859" cy="228256"/>
              </a:xfrm>
              <a:prstGeom prst="curvedConnector3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7AF20AF-97AD-C244-A5C6-5C480D54E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04347" y="17742691"/>
                <a:ext cx="245364" cy="21336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1EB8C78-F902-DD47-B8DF-598F07CDC9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16824" y="18260513"/>
                <a:ext cx="234696" cy="19202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1025EAA-6E63-7D4B-A94B-C4E474EAE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56072" y="18008790"/>
                <a:ext cx="469058" cy="257018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7ACF4FA-3E7A-9248-B7F4-0819BE19D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72782" y="19250713"/>
                <a:ext cx="311854" cy="29626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D60885CB-59CA-1E49-B175-8B90BDA63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39690" y="19246457"/>
                <a:ext cx="280974" cy="296583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1FCF912-C111-634C-AE01-03B852D94500}"/>
                  </a:ext>
                </a:extLst>
              </p:cNvPr>
              <p:cNvSpPr txBox="1"/>
              <p:nvPr/>
            </p:nvSpPr>
            <p:spPr>
              <a:xfrm rot="16200000">
                <a:off x="17926914" y="17020908"/>
                <a:ext cx="1139612" cy="240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3" dirty="0">
                    <a:latin typeface="+mn-lt"/>
                  </a:rPr>
                  <a:t>Energy increase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FFB1FB1-C593-134F-AB9E-B5C541524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11218" y="17515754"/>
                <a:ext cx="304038" cy="234696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5951349-3A5F-A340-B6BB-EA2FA0D03B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90601" y="18540004"/>
                <a:ext cx="325374" cy="234696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28C3B41-0BBD-A44B-B4F0-7BEBEDBB4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73800" y="18046465"/>
                <a:ext cx="256032" cy="224028"/>
              </a:xfrm>
              <a:prstGeom prst="rect">
                <a:avLst/>
              </a:prstGeom>
            </p:spPr>
          </p:pic>
          <p:sp>
            <p:nvSpPr>
              <p:cNvPr id="41" name="AutoShape 2" descr="https://mail.google.com/mail/u/1/?ui=2&amp;ik=8d85ece8ff&amp;view=fimg&amp;th=16510354387568b6&amp;attid=0.1&amp;disp=emb&amp;realattid=ii_jkij37jq0_1651034cdc6e0ed2&amp;attbid=ANGjdJ9hOPfDxpP47AO9qX8cK5Rjbw2YJxn6z9Ccp7A8u-GlMT-Goa1U7AykGBV9gdHqEjMQel90gQSutfk0Ndka1g2Meuo6YLFWHf6nii4ObwR4sSn1I40s5SCL3N4&amp;sz=w908-h272&amp;ats=1533575314171&amp;rm=16510354387568b6&amp;zw&amp;atsh=1">
                <a:extLst>
                  <a:ext uri="{FF2B5EF4-FFF2-40B4-BE49-F238E27FC236}">
                    <a16:creationId xmlns:a16="http://schemas.microsoft.com/office/drawing/2014/main" id="{2D769C72-E3E1-4241-B7FA-D7202F08145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19202400" y="16459200"/>
                <a:ext cx="1771662" cy="1771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0010" tIns="40005" rIns="80010" bIns="40005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525"/>
              </a:p>
            </p:txBody>
          </p:sp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2DEA18F6-77F5-E245-A8C9-61F881208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84724" y="18850413"/>
                <a:ext cx="1027918" cy="267623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8FB5CF-969A-7C41-AAC8-C4E7282A5858}"/>
                </a:ext>
              </a:extLst>
            </p:cNvPr>
            <p:cNvGrpSpPr/>
            <p:nvPr/>
          </p:nvGrpSpPr>
          <p:grpSpPr>
            <a:xfrm>
              <a:off x="6451150" y="1734254"/>
              <a:ext cx="2629547" cy="2237419"/>
              <a:chOff x="24171391" y="16499321"/>
              <a:chExt cx="3835557" cy="31035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3B51DC3-2C23-644D-92EF-18C96B735B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2686" r="-917" b="24243"/>
              <a:stretch/>
            </p:blipFill>
            <p:spPr>
              <a:xfrm>
                <a:off x="24171391" y="16499321"/>
                <a:ext cx="3446861" cy="304682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A0812F1-9BE8-294E-9329-B43DA9FD5B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65547" y="17906135"/>
                <a:ext cx="357170" cy="312524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6D19EA-B547-1E46-8A86-385652A3F6C2}"/>
                  </a:ext>
                </a:extLst>
              </p:cNvPr>
              <p:cNvSpPr txBox="1"/>
              <p:nvPr/>
            </p:nvSpPr>
            <p:spPr>
              <a:xfrm rot="5400000">
                <a:off x="27250723" y="18846596"/>
                <a:ext cx="1123754" cy="388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63" dirty="0">
                    <a:latin typeface="+mn-lt"/>
                  </a:rPr>
                  <a:t>Fermi level  increase</a:t>
                </a:r>
              </a:p>
            </p:txBody>
          </p:sp>
          <p:cxnSp>
            <p:nvCxnSpPr>
              <p:cNvPr id="15" name="Connector: Curved 56">
                <a:extLst>
                  <a:ext uri="{FF2B5EF4-FFF2-40B4-BE49-F238E27FC236}">
                    <a16:creationId xmlns:a16="http://schemas.microsoft.com/office/drawing/2014/main" id="{235AE786-4176-4A44-9471-B8B4B7297CE1}"/>
                  </a:ext>
                </a:extLst>
              </p:cNvPr>
              <p:cNvCxnSpPr/>
              <p:nvPr/>
            </p:nvCxnSpPr>
            <p:spPr>
              <a:xfrm>
                <a:off x="25959988" y="17821815"/>
                <a:ext cx="738859" cy="228256"/>
              </a:xfrm>
              <a:prstGeom prst="curvedConnector3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3469BE-5227-6545-9FE6-07937875C9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13689" y="17716491"/>
                <a:ext cx="314208" cy="25956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019CEA-06C2-0148-892A-6F10E49542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99574" y="18267969"/>
                <a:ext cx="371223" cy="267768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CE347C7-3BB2-0D4E-B5FB-3A66783E43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09914" y="17070443"/>
                <a:ext cx="245364" cy="21336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1E96E603-DC70-4045-8A20-E8A8484F72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9973" y="18309324"/>
                <a:ext cx="234696" cy="192024"/>
              </a:xfrm>
              <a:prstGeom prst="rect">
                <a:avLst/>
              </a:prstGeom>
            </p:spPr>
          </p:pic>
          <p:cxnSp>
            <p:nvCxnSpPr>
              <p:cNvPr id="20" name="Connector: Curved 61">
                <a:extLst>
                  <a:ext uri="{FF2B5EF4-FFF2-40B4-BE49-F238E27FC236}">
                    <a16:creationId xmlns:a16="http://schemas.microsoft.com/office/drawing/2014/main" id="{A3B06480-5F27-5E40-9493-4B9EAD4DCE64}"/>
                  </a:ext>
                </a:extLst>
              </p:cNvPr>
              <p:cNvCxnSpPr/>
              <p:nvPr/>
            </p:nvCxnSpPr>
            <p:spPr>
              <a:xfrm rot="10800000" flipV="1">
                <a:off x="26492103" y="17237748"/>
                <a:ext cx="597237" cy="514571"/>
              </a:xfrm>
              <a:prstGeom prst="curved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989B27B0-8CF7-BF48-A391-CFB725996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0786" y="17214476"/>
                <a:ext cx="405654" cy="274597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C3C5360-BC72-7B49-9E95-8103384E0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57055" y="19159718"/>
                <a:ext cx="311854" cy="296261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C352413-23AD-4548-A65F-225A23FC5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916195" y="19158696"/>
                <a:ext cx="282437" cy="29812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15FB4C7-06C4-C542-9750-8207C5D0C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47553" y="16904309"/>
                <a:ext cx="304038" cy="23469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04160E7-6D12-5146-A7A0-576F45ACA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16727" y="17181205"/>
                <a:ext cx="634746" cy="224028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D25FC83-FAC4-9A40-BB5F-6E05058C2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86722" y="16741788"/>
                <a:ext cx="1792224" cy="234696"/>
              </a:xfrm>
              <a:prstGeom prst="rect">
                <a:avLst/>
              </a:prstGeom>
            </p:spPr>
          </p:pic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7585AEAE-CD29-A24D-82E9-540FFC1E7A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66" y="4101163"/>
            <a:ext cx="1726759" cy="5896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4B63DFE-A7B3-0241-BD2C-93455FC8E9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89" y="4123239"/>
            <a:ext cx="2891250" cy="63246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FA467AA-4042-0440-A138-4EE1D70DAD3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08483" y="4132009"/>
            <a:ext cx="1427099" cy="6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49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5D7B7-6934-1843-978A-46C06925F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46CFF-BC87-464D-AA6C-874BD4E24C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426535-840A-3940-98F3-E803766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Next steps with this…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48E3F3-0685-4544-AE91-7728344C88F5}"/>
              </a:ext>
            </a:extLst>
          </p:cNvPr>
          <p:cNvSpPr txBox="1"/>
          <p:nvPr/>
        </p:nvSpPr>
        <p:spPr>
          <a:xfrm>
            <a:off x="721534" y="1176387"/>
            <a:ext cx="104339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pPr marL="457200" indent="-457200">
              <a:buAutoNum type="alphaLcParenBoth"/>
            </a:pPr>
            <a:r>
              <a:rPr lang="en-US" sz="3200" b="1" dirty="0"/>
              <a:t> Look at entire valley lifetime predictions with applied strain </a:t>
            </a:r>
          </a:p>
          <a:p>
            <a:pPr marL="457200" indent="-457200">
              <a:buAutoNum type="alphaLcParenBoth"/>
            </a:pPr>
            <a:r>
              <a:rPr lang="en-US" sz="3200" b="1" dirty="0"/>
              <a:t> Experimental realization of strained TMDs </a:t>
            </a:r>
            <a:r>
              <a:rPr lang="en-US" sz="3200" b="1" dirty="0">
                <a:sym typeface="Wingdings" pitchFamily="2" charset="2"/>
              </a:rPr>
              <a:t> exciton lifetimes with strain </a:t>
            </a:r>
            <a:r>
              <a:rPr lang="en-US" sz="3200" b="1" dirty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67184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05D7B7-6934-1843-978A-46C06925FC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C46CFF-BC87-464D-AA6C-874BD4E24C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426535-840A-3940-98F3-E803766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smaller and more energy efficient will require quantum </a:t>
            </a:r>
          </a:p>
        </p:txBody>
      </p:sp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679DB01-B8AC-624C-A401-7F9C77BCD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68" y="1011847"/>
            <a:ext cx="2258847" cy="22639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17E8C2-8046-F547-A4FC-CB4C83DB7A38}"/>
              </a:ext>
            </a:extLst>
          </p:cNvPr>
          <p:cNvSpPr/>
          <p:nvPr/>
        </p:nvSpPr>
        <p:spPr>
          <a:xfrm>
            <a:off x="200002" y="3429000"/>
            <a:ext cx="49662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Name: </a:t>
            </a:r>
            <a:r>
              <a:rPr lang="en-US" dirty="0" err="1"/>
              <a:t>Nima</a:t>
            </a:r>
            <a:r>
              <a:rPr lang="en-US" dirty="0"/>
              <a:t> Leclerc </a:t>
            </a:r>
          </a:p>
          <a:p>
            <a:r>
              <a:rPr lang="en-US" b="1" dirty="0"/>
              <a:t>Email: </a:t>
            </a:r>
            <a:r>
              <a:rPr lang="en-US" b="1" dirty="0">
                <a:hlinkClick r:id="rId3"/>
              </a:rPr>
              <a:t>nl475@cornell.edu</a:t>
            </a:r>
            <a:r>
              <a:rPr lang="en-US" b="1" dirty="0"/>
              <a:t> or </a:t>
            </a:r>
            <a:r>
              <a:rPr lang="en-US" b="1" dirty="0">
                <a:hlinkClick r:id="rId4"/>
              </a:rPr>
              <a:t>nleclerc@lbl.gov</a:t>
            </a:r>
            <a:r>
              <a:rPr lang="en-US" b="1" dirty="0"/>
              <a:t> </a:t>
            </a:r>
          </a:p>
          <a:p>
            <a:r>
              <a:rPr lang="en-US" b="1" dirty="0"/>
              <a:t>LinkedIn: </a:t>
            </a:r>
            <a:r>
              <a:rPr lang="en-US" dirty="0" err="1"/>
              <a:t>linkedin.com</a:t>
            </a:r>
            <a:r>
              <a:rPr lang="en-US" dirty="0"/>
              <a:t>/</a:t>
            </a:r>
            <a:r>
              <a:rPr lang="en-US" dirty="0" err="1"/>
              <a:t>in.nimaleclerc</a:t>
            </a:r>
            <a:endParaRPr lang="en-US" dirty="0"/>
          </a:p>
          <a:p>
            <a:r>
              <a:rPr lang="en-US" b="1" dirty="0"/>
              <a:t>Git User: </a:t>
            </a:r>
            <a:r>
              <a:rPr lang="en-US" dirty="0" err="1"/>
              <a:t>nimalec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636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Microelectronics are growing in demand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92CD7-7B8C-EC40-8A15-6B256CD65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21" y="2255649"/>
            <a:ext cx="2796694" cy="15661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67B328-DBCE-6048-8FCA-1317B0592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7" y="2135855"/>
            <a:ext cx="2786743" cy="1566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5C82F-E40D-CC4F-A657-B723A413F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320" y="2086869"/>
            <a:ext cx="3156779" cy="1979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27B695-3165-3E41-BF6E-E99B7DFB868A}"/>
              </a:ext>
            </a:extLst>
          </p:cNvPr>
          <p:cNvSpPr txBox="1"/>
          <p:nvPr/>
        </p:nvSpPr>
        <p:spPr>
          <a:xfrm>
            <a:off x="1436914" y="4066255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IOT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31E49E-02BE-BD42-A767-63670221280E}"/>
              </a:ext>
            </a:extLst>
          </p:cNvPr>
          <p:cNvSpPr txBox="1"/>
          <p:nvPr/>
        </p:nvSpPr>
        <p:spPr>
          <a:xfrm>
            <a:off x="3850821" y="4066254"/>
            <a:ext cx="2631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Machine Learning 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F3E5C-A609-EC43-A4F8-B972F983D50B}"/>
              </a:ext>
            </a:extLst>
          </p:cNvPr>
          <p:cNvSpPr txBox="1"/>
          <p:nvPr/>
        </p:nvSpPr>
        <p:spPr>
          <a:xfrm>
            <a:off x="8507895" y="4297086"/>
            <a:ext cx="2631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Cloud storage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0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current paradigm of microelectronics  </a:t>
            </a:r>
          </a:p>
        </p:txBody>
      </p:sp>
      <p:pic>
        <p:nvPicPr>
          <p:cNvPr id="5" name="Picture 2" descr="page173image2522701088">
            <a:extLst>
              <a:ext uri="{FF2B5EF4-FFF2-40B4-BE49-F238E27FC236}">
                <a16:creationId xmlns:a16="http://schemas.microsoft.com/office/drawing/2014/main" id="{09ACDD54-75CA-A54B-A624-ACCCC1347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" y="1164922"/>
            <a:ext cx="4572000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age209image2522960944">
            <a:extLst>
              <a:ext uri="{FF2B5EF4-FFF2-40B4-BE49-F238E27FC236}">
                <a16:creationId xmlns:a16="http://schemas.microsoft.com/office/drawing/2014/main" id="{B2DA81B3-E2C1-C846-B83C-826DB86FD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3"/>
          <a:stretch/>
        </p:blipFill>
        <p:spPr bwMode="auto">
          <a:xfrm>
            <a:off x="5160512" y="1297516"/>
            <a:ext cx="5278887" cy="51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age173image2522700816">
            <a:extLst>
              <a:ext uri="{FF2B5EF4-FFF2-40B4-BE49-F238E27FC236}">
                <a16:creationId xmlns:a16="http://schemas.microsoft.com/office/drawing/2014/main" id="{99F17E06-D27E-A943-8F4E-514AE78A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698" y="1016000"/>
            <a:ext cx="2777412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39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Moore’s law is dying </a:t>
            </a:r>
          </a:p>
        </p:txBody>
      </p:sp>
      <p:pic>
        <p:nvPicPr>
          <p:cNvPr id="5" name="Picture 1" descr="page176image2482623520">
            <a:extLst>
              <a:ext uri="{FF2B5EF4-FFF2-40B4-BE49-F238E27FC236}">
                <a16:creationId xmlns:a16="http://schemas.microsoft.com/office/drawing/2014/main" id="{B2C67D95-6913-E34F-9399-C96E00876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812" y="759088"/>
            <a:ext cx="6551388" cy="49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B25A3-D4B0-AA4D-A539-FB7C23545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1094052"/>
            <a:ext cx="2121807" cy="21218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912AE-25DC-0748-B539-CC230DAEB233}"/>
              </a:ext>
            </a:extLst>
          </p:cNvPr>
          <p:cNvSpPr txBox="1"/>
          <p:nvPr/>
        </p:nvSpPr>
        <p:spPr>
          <a:xfrm>
            <a:off x="816429" y="3429000"/>
            <a:ext cx="236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Gordon Moore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1562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microelectronics not sufficient to sustain Moore’s law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66478-C2D6-3243-856B-17CF0C7C0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305" y="1150389"/>
            <a:ext cx="5115859" cy="3186928"/>
          </a:xfrm>
          <a:prstGeom prst="rect">
            <a:avLst/>
          </a:prstGeom>
        </p:spPr>
      </p:pic>
      <p:pic>
        <p:nvPicPr>
          <p:cNvPr id="9" name="Picture 33" descr="page228image2522905584">
            <a:extLst>
              <a:ext uri="{FF2B5EF4-FFF2-40B4-BE49-F238E27FC236}">
                <a16:creationId xmlns:a16="http://schemas.microsoft.com/office/drawing/2014/main" id="{4511A89C-568A-A644-B831-9CB1C2245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234" y="1150389"/>
            <a:ext cx="4014903" cy="105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652CBE2-59B3-F14B-94B3-BA7A6CABCF69}"/>
              </a:ext>
            </a:extLst>
          </p:cNvPr>
          <p:cNvGrpSpPr/>
          <p:nvPr/>
        </p:nvGrpSpPr>
        <p:grpSpPr>
          <a:xfrm>
            <a:off x="353500" y="1150389"/>
            <a:ext cx="4013533" cy="2427533"/>
            <a:chOff x="5511674" y="1549835"/>
            <a:chExt cx="4013533" cy="2427533"/>
          </a:xfrm>
        </p:grpSpPr>
        <p:pic>
          <p:nvPicPr>
            <p:cNvPr id="11" name="Picture 19" descr="page209image2541942896">
              <a:extLst>
                <a:ext uri="{FF2B5EF4-FFF2-40B4-BE49-F238E27FC236}">
                  <a16:creationId xmlns:a16="http://schemas.microsoft.com/office/drawing/2014/main" id="{ADFC34C2-0F2C-5343-AFE5-7FC37CF96D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721" y="2045813"/>
              <a:ext cx="316523" cy="49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0" descr="page209image2569213824">
              <a:extLst>
                <a:ext uri="{FF2B5EF4-FFF2-40B4-BE49-F238E27FC236}">
                  <a16:creationId xmlns:a16="http://schemas.microsoft.com/office/drawing/2014/main" id="{546F2617-3237-F842-A4FA-401975B39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674" y="2240643"/>
              <a:ext cx="647700" cy="138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1" descr="page209image2482599712">
              <a:extLst>
                <a:ext uri="{FF2B5EF4-FFF2-40B4-BE49-F238E27FC236}">
                  <a16:creationId xmlns:a16="http://schemas.microsoft.com/office/drawing/2014/main" id="{5255D7E1-D318-CA45-B574-396D022C3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3884" y="2221346"/>
              <a:ext cx="32131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3" descr="page209image2569207648">
              <a:extLst>
                <a:ext uri="{FF2B5EF4-FFF2-40B4-BE49-F238E27FC236}">
                  <a16:creationId xmlns:a16="http://schemas.microsoft.com/office/drawing/2014/main" id="{C2DBDA13-D852-2140-A00F-A920A4B79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584" y="2484737"/>
              <a:ext cx="88900" cy="8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1" descr="page209image2541946512">
              <a:extLst>
                <a:ext uri="{FF2B5EF4-FFF2-40B4-BE49-F238E27FC236}">
                  <a16:creationId xmlns:a16="http://schemas.microsoft.com/office/drawing/2014/main" id="{82381217-EFAE-AF4F-8683-00ED7D870E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0607" y="1549835"/>
              <a:ext cx="2514600" cy="34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2" descr="page209image2541946784">
              <a:extLst>
                <a:ext uri="{FF2B5EF4-FFF2-40B4-BE49-F238E27FC236}">
                  <a16:creationId xmlns:a16="http://schemas.microsoft.com/office/drawing/2014/main" id="{8D6EBFCC-EDE0-2949-9FFE-F90C4D829B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5127" y="3761468"/>
              <a:ext cx="228600" cy="21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1" descr="page209image2482599712">
              <a:extLst>
                <a:ext uri="{FF2B5EF4-FFF2-40B4-BE49-F238E27FC236}">
                  <a16:creationId xmlns:a16="http://schemas.microsoft.com/office/drawing/2014/main" id="{0685AD76-2253-1B4B-9911-4CB000D2F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4121" y="2221346"/>
              <a:ext cx="3213100" cy="146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" descr="page185image2482845600">
            <a:extLst>
              <a:ext uri="{FF2B5EF4-FFF2-40B4-BE49-F238E27FC236}">
                <a16:creationId xmlns:a16="http://schemas.microsoft.com/office/drawing/2014/main" id="{430F8A85-1AC2-8543-9FAF-A1F042FA2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72" y="3997994"/>
            <a:ext cx="1989485" cy="198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Up Arrow 21">
            <a:extLst>
              <a:ext uri="{FF2B5EF4-FFF2-40B4-BE49-F238E27FC236}">
                <a16:creationId xmlns:a16="http://schemas.microsoft.com/office/drawing/2014/main" id="{2F593D7D-3748-F04A-9CA9-DC992CEF534A}"/>
              </a:ext>
            </a:extLst>
          </p:cNvPr>
          <p:cNvSpPr/>
          <p:nvPr/>
        </p:nvSpPr>
        <p:spPr>
          <a:xfrm rot="12632803">
            <a:off x="6050861" y="2817415"/>
            <a:ext cx="552584" cy="96350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68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QM to engineer next-generation microelectronics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3DBB03-A494-7542-96E0-3E5B62371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35" y="2980803"/>
            <a:ext cx="8841930" cy="1680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EDBC4-7AA2-114A-89AA-DE2B1E99C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599" y="1165972"/>
            <a:ext cx="6592051" cy="180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3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Smaller and lower energy needs to go beyond charge </a:t>
            </a:r>
          </a:p>
        </p:txBody>
      </p:sp>
      <p:pic>
        <p:nvPicPr>
          <p:cNvPr id="5" name="Picture 3" descr="page292image2564995072">
            <a:extLst>
              <a:ext uri="{FF2B5EF4-FFF2-40B4-BE49-F238E27FC236}">
                <a16:creationId xmlns:a16="http://schemas.microsoft.com/office/drawing/2014/main" id="{6A834259-A5E3-3147-97D4-1A257241E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2912"/>
            <a:ext cx="5106568" cy="417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98ECB7C9-0425-0943-A2B0-0F1ECD67981C}"/>
              </a:ext>
            </a:extLst>
          </p:cNvPr>
          <p:cNvSpPr/>
          <p:nvPr/>
        </p:nvSpPr>
        <p:spPr>
          <a:xfrm rot="4998160">
            <a:off x="6400833" y="308625"/>
            <a:ext cx="261257" cy="2857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B26F88FB-29A2-0840-9DBD-93567929AFE0}"/>
              </a:ext>
            </a:extLst>
          </p:cNvPr>
          <p:cNvSpPr/>
          <p:nvPr/>
        </p:nvSpPr>
        <p:spPr>
          <a:xfrm rot="6303782">
            <a:off x="6389546" y="3738411"/>
            <a:ext cx="261257" cy="2857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62A7B83C-C843-2440-B3F3-4ABE37E74D70}"/>
              </a:ext>
            </a:extLst>
          </p:cNvPr>
          <p:cNvSpPr/>
          <p:nvPr/>
        </p:nvSpPr>
        <p:spPr>
          <a:xfrm rot="5400000">
            <a:off x="6406318" y="1887916"/>
            <a:ext cx="261257" cy="28575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9BEB06-1DA1-0B49-8D91-9C11DCBE7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804" y="690560"/>
            <a:ext cx="1990182" cy="2156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B695B-7151-3A46-BDD0-70741329A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782" y="2847271"/>
            <a:ext cx="1814286" cy="16441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2A8B11-54CB-C947-BC98-4DCA40855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752" y="4876297"/>
            <a:ext cx="1814286" cy="14615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611D95-D6AD-9748-8F15-98D0DAB372D0}"/>
              </a:ext>
            </a:extLst>
          </p:cNvPr>
          <p:cNvSpPr txBox="1"/>
          <p:nvPr/>
        </p:nvSpPr>
        <p:spPr>
          <a:xfrm>
            <a:off x="9167189" y="1815985"/>
            <a:ext cx="3024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Photonics, superconductors, </a:t>
            </a:r>
          </a:p>
          <a:p>
            <a:r>
              <a:rPr lang="en-US" sz="2400" b="1" dirty="0"/>
              <a:t>new semiconductors? 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9202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58A112E-EB7E-4E9C-A9CF-833B580FDDBF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principles techniques to guide materials design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800D0D0-64FE-2248-92D7-395D6DA074E7}"/>
              </a:ext>
            </a:extLst>
          </p:cNvPr>
          <p:cNvSpPr/>
          <p:nvPr/>
        </p:nvSpPr>
        <p:spPr>
          <a:xfrm>
            <a:off x="486456" y="1108693"/>
            <a:ext cx="2868385" cy="20574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AD0A8E4-EBF3-974E-8D2E-CF7138ABA86C}"/>
              </a:ext>
            </a:extLst>
          </p:cNvPr>
          <p:cNvSpPr/>
          <p:nvPr/>
        </p:nvSpPr>
        <p:spPr>
          <a:xfrm>
            <a:off x="3563370" y="1896546"/>
            <a:ext cx="642257" cy="4816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E5257-A02D-704B-854A-58B303FFBF2A}"/>
              </a:ext>
            </a:extLst>
          </p:cNvPr>
          <p:cNvSpPr txBox="1"/>
          <p:nvPr/>
        </p:nvSpPr>
        <p:spPr>
          <a:xfrm>
            <a:off x="918481" y="1108693"/>
            <a:ext cx="217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Define engineering figure of merit (i.e. coherence time) 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77EF890-1D0D-314C-A7D2-477F50361844}"/>
              </a:ext>
            </a:extLst>
          </p:cNvPr>
          <p:cNvSpPr/>
          <p:nvPr/>
        </p:nvSpPr>
        <p:spPr>
          <a:xfrm>
            <a:off x="4414156" y="1108693"/>
            <a:ext cx="2868385" cy="181352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A6780-7128-994A-993A-2AE20A58CA71}"/>
              </a:ext>
            </a:extLst>
          </p:cNvPr>
          <p:cNvSpPr txBox="1"/>
          <p:nvPr/>
        </p:nvSpPr>
        <p:spPr>
          <a:xfrm>
            <a:off x="4713351" y="1293359"/>
            <a:ext cx="247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Identify material properties most responsible for FOM </a:t>
            </a:r>
            <a:endParaRPr lang="en-US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764EAA6-4FF2-374A-8954-95D1469F2F78}"/>
              </a:ext>
            </a:extLst>
          </p:cNvPr>
          <p:cNvSpPr/>
          <p:nvPr/>
        </p:nvSpPr>
        <p:spPr>
          <a:xfrm>
            <a:off x="7581736" y="2043881"/>
            <a:ext cx="642257" cy="4816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B1BC65B-0127-1440-A126-4FBA29E52AB7}"/>
              </a:ext>
            </a:extLst>
          </p:cNvPr>
          <p:cNvSpPr/>
          <p:nvPr/>
        </p:nvSpPr>
        <p:spPr>
          <a:xfrm>
            <a:off x="8405134" y="1256027"/>
            <a:ext cx="2868385" cy="166619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8AEB47-47A2-C944-AC26-AF68E85CFFC9}"/>
              </a:ext>
            </a:extLst>
          </p:cNvPr>
          <p:cNvSpPr txBox="1"/>
          <p:nvPr/>
        </p:nvSpPr>
        <p:spPr>
          <a:xfrm>
            <a:off x="8600914" y="1256027"/>
            <a:ext cx="247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Obtain mapping from wavefunction/energy to property </a:t>
            </a:r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A6984AE-72D8-9340-A191-A595ECA1F3C6}"/>
              </a:ext>
            </a:extLst>
          </p:cNvPr>
          <p:cNvSpPr/>
          <p:nvPr/>
        </p:nvSpPr>
        <p:spPr>
          <a:xfrm>
            <a:off x="851804" y="4348893"/>
            <a:ext cx="642257" cy="4816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D7840-DBFA-8345-8D6C-61830B8B60C8}"/>
              </a:ext>
            </a:extLst>
          </p:cNvPr>
          <p:cNvSpPr/>
          <p:nvPr/>
        </p:nvSpPr>
        <p:spPr>
          <a:xfrm>
            <a:off x="1626232" y="3751112"/>
            <a:ext cx="3087119" cy="20574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0CB666-8E85-4448-8315-C3F4B029D5BA}"/>
              </a:ext>
            </a:extLst>
          </p:cNvPr>
          <p:cNvSpPr txBox="1"/>
          <p:nvPr/>
        </p:nvSpPr>
        <p:spPr>
          <a:xfrm>
            <a:off x="1920648" y="3804909"/>
            <a:ext cx="247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Compute wavefunctions/energy and properties for max FOM </a:t>
            </a:r>
            <a:endParaRPr lang="en-US" dirty="0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AEC2B2B-5191-5E4F-A598-7EBB04AD9FEF}"/>
              </a:ext>
            </a:extLst>
          </p:cNvPr>
          <p:cNvSpPr/>
          <p:nvPr/>
        </p:nvSpPr>
        <p:spPr>
          <a:xfrm>
            <a:off x="5206091" y="4533558"/>
            <a:ext cx="642257" cy="48169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51793B-2900-2C4B-B616-FFA6C5DC4D38}"/>
              </a:ext>
            </a:extLst>
          </p:cNvPr>
          <p:cNvSpPr txBox="1"/>
          <p:nvPr/>
        </p:nvSpPr>
        <p:spPr>
          <a:xfrm>
            <a:off x="6346018" y="3751112"/>
            <a:ext cx="2476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Vary experimental parameters  predicted from theory  </a:t>
            </a:r>
            <a:endParaRPr lang="en-US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9142478-7C89-904C-B08B-1DE03E534D72}"/>
              </a:ext>
            </a:extLst>
          </p:cNvPr>
          <p:cNvSpPr/>
          <p:nvPr/>
        </p:nvSpPr>
        <p:spPr>
          <a:xfrm>
            <a:off x="6038176" y="3676845"/>
            <a:ext cx="3087119" cy="2057401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349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-Jena-Xing Powerpoint Presentation Template" id="{873816F2-4A07-4947-AC8F-335435BB7B8A}" vid="{73526BDD-40A8-1444-8A09-E5E164A478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1364</TotalTime>
  <Words>1018</Words>
  <Application>Microsoft Macintosh PowerPoint</Application>
  <PresentationFormat>Widescreen</PresentationFormat>
  <Paragraphs>185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CMU Bright Roman</vt:lpstr>
      <vt:lpstr>CMU Bright SemiBold</vt:lpstr>
      <vt:lpstr>CMU Sans Serif Medium</vt:lpstr>
      <vt:lpstr>Garamond</vt:lpstr>
      <vt:lpstr>Times New Roman</vt:lpstr>
      <vt:lpstr>Custom Design</vt:lpstr>
      <vt:lpstr>Stretching Moore’s law: quantum design of materials and devices for classical computation </vt:lpstr>
      <vt:lpstr>Computing contributes a considerable amount to energy grid </vt:lpstr>
      <vt:lpstr>Microelectronics are growing in demand </vt:lpstr>
      <vt:lpstr>The current paradigm of microelectronics  </vt:lpstr>
      <vt:lpstr>Moore’s law is dying </vt:lpstr>
      <vt:lpstr>Today’s microelectronics not sufficient to sustain Moore’s law </vt:lpstr>
      <vt:lpstr>QM to engineer next-generation microelectronics </vt:lpstr>
      <vt:lpstr>Smaller and lower energy needs to go beyond charge </vt:lpstr>
      <vt:lpstr>First principles techniques to guide materials design </vt:lpstr>
      <vt:lpstr>Quantum approach to device/material design </vt:lpstr>
      <vt:lpstr>Rapid single flux quantum logic (RSFQ) </vt:lpstr>
      <vt:lpstr>Material platforms for III-V based JJs  </vt:lpstr>
      <vt:lpstr>Compatibility of NbN superconductor with GaN (and AlN) </vt:lpstr>
      <vt:lpstr>Exploring phase space for epitaxial growth  </vt:lpstr>
      <vt:lpstr>Exploring phase space for epitaxial growth cont’d  </vt:lpstr>
      <vt:lpstr>Polarity engineering for better transport</vt:lpstr>
      <vt:lpstr>Improving transport (maximize tunneling probability)  </vt:lpstr>
      <vt:lpstr>Noise is frequency dependent: draw focus to 1/f noise  </vt:lpstr>
      <vt:lpstr>Valleytronics: an overview </vt:lpstr>
      <vt:lpstr>Material platform for valleytronics: 2D TMDs   </vt:lpstr>
      <vt:lpstr>Scattering is a problem </vt:lpstr>
      <vt:lpstr>Using strain engineering to increase valley lifetime </vt:lpstr>
      <vt:lpstr>Using strain engineering to increase valley lifetime (cont’d)  </vt:lpstr>
      <vt:lpstr>Using strain engineering to increase valley lifetime (cont’d)  </vt:lpstr>
      <vt:lpstr> Next steps with this… </vt:lpstr>
      <vt:lpstr>Going smaller and more energy efficient will require quantum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Nima Leclerc</dc:creator>
  <cp:lastModifiedBy>Nima Leclerc</cp:lastModifiedBy>
  <cp:revision>315</cp:revision>
  <dcterms:created xsi:type="dcterms:W3CDTF">2020-01-22T06:27:55Z</dcterms:created>
  <dcterms:modified xsi:type="dcterms:W3CDTF">2021-12-31T21:28:52Z</dcterms:modified>
</cp:coreProperties>
</file>